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diagrams/data4.xml" ContentType="application/vnd.openxmlformats-officedocument.drawingml.diagramData+xml"/>
  <Override PartName="/ppt/diagrams/colors3.xml" ContentType="application/vnd.openxmlformats-officedocument.drawingml.diagramColors+xml"/>
  <Override PartName="/ppt/diagrams/quickStyle4.xml" ContentType="application/vnd.openxmlformats-officedocument.drawingml.diagramStyle+xml"/>
  <Override PartName="/ppt/diagrams/quickStyle3.xml" ContentType="application/vnd.openxmlformats-officedocument.drawingml.diagramStyle+xml"/>
  <Override PartName="/ppt/diagrams/colors2.xml" ContentType="application/vnd.openxmlformats-officedocument.drawingml.diagramColors+xml"/>
  <Override PartName="/ppt/diagrams/data3.xml" ContentType="application/vnd.openxmlformats-officedocument.drawingml.diagramData+xml"/>
  <Override PartName="/ppt/diagrams/quickStyle2.xml" ContentType="application/vnd.openxmlformats-officedocument.drawingml.diagramStyle+xml"/>
  <Override PartName="/ppt/diagrams/colors1.xml" ContentType="application/vnd.openxmlformats-officedocument.drawingml.diagramColors+xml"/>
  <Override PartName="/ppt/diagrams/layout3.xml" ContentType="application/vnd.openxmlformats-officedocument.drawingml.diagramLayout+xml"/>
  <Override PartName="/ppt/diagrams/drawing5.xml" ContentType="application/vnd.ms-office.drawingml.diagramDrawing+xml"/>
  <Override PartName="/ppt/diagrams/colors5.xml" ContentType="application/vnd.openxmlformats-officedocument.drawingml.diagramColors+xml"/>
  <Override PartName="/ppt/diagrams/data1.xml" ContentType="application/vnd.openxmlformats-officedocument.drawingml.diagramData+xml"/>
  <Override PartName="/ppt/diagrams/layout2.xml" ContentType="application/vnd.openxmlformats-officedocument.drawingml.diagramLayout+xml"/>
  <Override PartName="/ppt/diagrams/layout5.xml" ContentType="application/vnd.openxmlformats-officedocument.drawingml.diagramLayout+xml"/>
  <Override PartName="/ppt/diagrams/data5.xml" ContentType="application/vnd.openxmlformats-officedocument.drawingml.diagramData+xml"/>
  <Override PartName="/ppt/diagrams/drawing4.xml" ContentType="application/vnd.ms-office.drawingml.diagramDrawing+xml"/>
  <Override PartName="/ppt/diagrams/quickStyle1.xml" ContentType="application/vnd.openxmlformats-officedocument.drawingml.diagramStyle+xml"/>
  <Override PartName="/ppt/diagrams/quickStyle5.xml" ContentType="application/vnd.openxmlformats-officedocument.drawingml.diagramStyle+xml"/>
  <Override PartName="/ppt/diagrams/colors4.xml" ContentType="application/vnd.openxmlformats-officedocument.drawingml.diagramColors+xml"/>
  <Override PartName="/ppt/diagrams/layout1.xml" ContentType="application/vnd.openxmlformats-officedocument.drawingml.diagramLayout+xml"/>
  <Override PartName="/ppt/diagrams/layout4.xml" ContentType="application/vnd.openxmlformats-officedocument.drawingml.diagramLayout+xml"/>
  <Override PartName="/ppt/diagrams/data2.xml" ContentType="application/vnd.openxmlformats-officedocument.drawingml.diagramData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25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5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0.jpeg" ContentType="image/jpeg"/>
  <Override PartName="/ppt/media/image24.png" ContentType="image/png"/>
  <Override PartName="/ppt/media/image1.png" ContentType="image/png"/>
  <Override PartName="/ppt/media/image31.png" ContentType="image/png"/>
  <Override PartName="/ppt/media/image26.png" ContentType="image/png"/>
  <Override PartName="/ppt/media/image3.png" ContentType="image/png"/>
  <Override PartName="/ppt/media/image33.png" ContentType="image/png"/>
  <Override PartName="/ppt/media/image27.png" ContentType="image/png"/>
  <Override PartName="/ppt/media/image4.png" ContentType="image/png"/>
  <Override PartName="/ppt/media/image34.png" ContentType="image/png"/>
  <Override PartName="/ppt/media/image29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9.jpeg" ContentType="image/jpeg"/>
  <Override PartName="/ppt/media/image48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50.png" ContentType="image/png"/>
  <Override PartName="/ppt/media/image13.png" ContentType="image/png"/>
  <Override PartName="/ppt/media/image51.png" ContentType="image/png"/>
  <Override PartName="/ppt/media/image12.png" ContentType="image/png"/>
  <Override PartName="/ppt/media/image49.png" ContentType="image/png"/>
  <Override PartName="/ppt/media/image52.png" ContentType="image/png"/>
  <Override PartName="/ppt/media/image55.png" ContentType="image/png"/>
  <Override PartName="/ppt/media/image44.png" ContentType="image/png"/>
  <Override PartName="/ppt/media/image53.png" ContentType="image/png"/>
  <Override PartName="/ppt/media/image58.jpeg" ContentType="image/jpeg"/>
  <Override PartName="/ppt/media/image56.png" ContentType="image/png"/>
  <Override PartName="/ppt/media/image54.png" ContentType="image/png"/>
  <Override PartName="/ppt/media/image59.jpeg" ContentType="image/jpeg"/>
  <Override PartName="/ppt/media/image43.png" ContentType="image/png"/>
  <Override PartName="/ppt/media/image42.png" ContentType="image/png"/>
  <Override PartName="/ppt/media/image41.png" ContentType="image/png"/>
  <Override PartName="/ppt/media/image39.png" ContentType="image/png"/>
  <Override PartName="/ppt/media/image40.png" ContentType="image/png"/>
  <Override PartName="/ppt/media/image32.png" ContentType="image/png"/>
  <Override PartName="/ppt/media/image30.png" ContentType="image/png"/>
  <Override PartName="/ppt/media/image28.png" ContentType="image/png"/>
  <Override PartName="/ppt/media/image5.png" ContentType="image/png"/>
  <Override PartName="/ppt/media/image35.png" ContentType="image/png"/>
  <Override PartName="/ppt/media/image38.png" ContentType="image/png"/>
  <Override PartName="/ppt/media/image8.png" ContentType="image/png"/>
  <Override PartName="/ppt/media/image7.png" ContentType="image/png"/>
  <Override PartName="/ppt/media/image37.png" ContentType="image/png"/>
  <Override PartName="/ppt/presProps.xml" ContentType="application/vnd.openxmlformats-officedocument.presentationml.presProps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_rels/slide4.xml.rels" ContentType="application/vnd.openxmlformats-package.relationships+xml"/>
  <Override PartName="/ppt/slides/_rels/slide47.xml.rels" ContentType="application/vnd.openxmlformats-package.relationships+xml"/>
  <Override PartName="/ppt/slides/_rels/slide5.xml.rels" ContentType="application/vnd.openxmlformats-package.relationships+xml"/>
  <Override PartName="/ppt/slides/_rels/slide40.xml.rels" ContentType="application/vnd.openxmlformats-package.relationships+xml"/>
  <Override PartName="/ppt/slides/_rels/slide33.xml.rels" ContentType="application/vnd.openxmlformats-package.relationships+xml"/>
  <Override PartName="/ppt/slides/_rels/slide6.xml.rels" ContentType="application/vnd.openxmlformats-package.relationships+xml"/>
  <Override PartName="/ppt/slides/_rels/slide41.xml.rels" ContentType="application/vnd.openxmlformats-package.relationships+xml"/>
  <Override PartName="/ppt/slides/_rels/slide34.xml.rels" ContentType="application/vnd.openxmlformats-package.relationships+xml"/>
  <Override PartName="/ppt/slides/_rels/slide7.xml.rels" ContentType="application/vnd.openxmlformats-package.relationships+xml"/>
  <Override PartName="/ppt/slides/_rels/slide42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20.xml.rels" ContentType="application/vnd.openxmlformats-package.relationships+xml"/>
  <Override PartName="/ppt/slides/_rels/slide10.xml.rels" ContentType="application/vnd.openxmlformats-package.relationships+xml"/>
  <Override PartName="/ppt/slides/_rels/slide32.xml.rels" ContentType="application/vnd.openxmlformats-package.relationships+xml"/>
  <Override PartName="/ppt/slides/_rels/slide16.xml.rels" ContentType="application/vnd.openxmlformats-package.relationships+xml"/>
  <Override PartName="/ppt/slides/_rels/slide25.xml.rels" ContentType="application/vnd.openxmlformats-package.relationships+xml"/>
  <Override PartName="/ppt/slides/_rels/slide46.xml.rels" ContentType="application/vnd.openxmlformats-package.relationships+xml"/>
  <Override PartName="/ppt/slides/_rels/slide30.xml.rels" ContentType="application/vnd.openxmlformats-package.relationships+xml"/>
  <Override PartName="/ppt/slides/_rels/slide45.xml.rels" ContentType="application/vnd.openxmlformats-package.relationships+xml"/>
  <Override PartName="/ppt/slides/_rels/slide14.xml.rels" ContentType="application/vnd.openxmlformats-package.relationships+xml"/>
  <Override PartName="/ppt/slides/_rels/slide29.xml.rels" ContentType="application/vnd.openxmlformats-package.relationships+xml"/>
  <Override PartName="/ppt/slides/_rels/slide23.xml.rels" ContentType="application/vnd.openxmlformats-package.relationships+xml"/>
  <Override PartName="/ppt/slides/_rels/slide38.xml.rels" ContentType="application/vnd.openxmlformats-package.relationships+xml"/>
  <Override PartName="/ppt/slides/_rels/slide15.xml.rels" ContentType="application/vnd.openxmlformats-package.relationships+xml"/>
  <Override PartName="/ppt/slides/_rels/slide31.xml.rels" ContentType="application/vnd.openxmlformats-package.relationships+xml"/>
  <Override PartName="/ppt/slides/_rels/slide24.xml.rels" ContentType="application/vnd.openxmlformats-package.relationships+xml"/>
  <Override PartName="/ppt/slides/_rels/slide39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2.xml.rels" ContentType="application/vnd.openxmlformats-package.relationships+xml"/>
  <Override PartName="/ppt/slides/_rels/slide28.xml.rels" ContentType="application/vnd.openxmlformats-package.relationships+xml"/>
  <Override PartName="/ppt/slides/_rels/slide44.xml.rels" ContentType="application/vnd.openxmlformats-package.relationships+xml"/>
  <Override PartName="/ppt/slides/_rels/slide2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9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8.xml.rels" ContentType="application/vnd.openxmlformats-package.relationships+xml"/>
  <Override PartName="/ppt/slides/_rels/slide21.xml.rels" ContentType="application/vnd.openxmlformats-package.relationships+xml"/>
  <Override PartName="/ppt/slides/_rels/slide36.xml.rels" ContentType="application/vnd.openxmlformats-package.relationships+xml"/>
  <Override PartName="/ppt/slides/_rels/slide27.xml.rels" ContentType="application/vnd.openxmlformats-package.relationships+xml"/>
  <Override PartName="/ppt/slides/_rels/slide43.xml.rels" ContentType="application/vnd.openxmlformats-package.relationships+xml"/>
  <Override PartName="/ppt/slides/_rels/slide2.xml.rels" ContentType="application/vnd.openxmlformats-package.relationships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45.xml" ContentType="application/vnd.openxmlformats-officedocument.presentationml.slide+xml"/>
  <Override PartName="/ppt/slides/slide34.xml" ContentType="application/vnd.openxmlformats-officedocument.presentationml.slide+xml"/>
  <Override PartName="/ppt/slides/slide46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9.xml" ContentType="application/vnd.openxmlformats-officedocument.presentationml.slide+xml"/>
  <Override PartName="/ppt/slides/slide44.xml" ContentType="application/vnd.openxmlformats-officedocument.presentationml.slide+xml"/>
  <Override PartName="/ppt/slides/slide41.xml" ContentType="application/vnd.openxmlformats-officedocument.presentationml.slide+xml"/>
  <Override PartName="/ppt/slides/slide6.xml" ContentType="application/vnd.openxmlformats-officedocument.presentationml.slide+xml"/>
  <Override PartName="/ppt/slides/slide8.xml" ContentType="application/vnd.openxmlformats-officedocument.presentationml.slide+xml"/>
  <Override PartName="/ppt/slides/slide43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42.xml" ContentType="application/vnd.openxmlformats-officedocument.presentationml.slide+xml"/>
  <Override PartName="/ppt/slides/slide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presProps" Target="presProps.xml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56E198C-AB61-4976-BD47-1FACD5B8D822}" type="doc">
      <dgm:prSet loTypeId="urn:microsoft.com/office/officeart/2005/8/layout/chevron1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4460365-A70E-4B9B-BFC1-5B7095CF03D8}" type="pres">
      <dgm:prSet presAssocID="{756E198C-AB61-4976-BD47-1FACD5B8D82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46DB69C-0E2C-4CE0-B4EB-52A455223461}" type="presOf" srcId="{756E198C-AB61-4976-BD47-1FACD5B8D822}" destId="{54460365-A70E-4B9B-BFC1-5B7095CF03D8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6E198C-AB61-4976-BD47-1FACD5B8D822}" type="doc">
      <dgm:prSet loTypeId="urn:microsoft.com/office/officeart/2005/8/layout/chevron1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4460365-A70E-4B9B-BFC1-5B7095CF03D8}" type="pres">
      <dgm:prSet presAssocID="{756E198C-AB61-4976-BD47-1FACD5B8D82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46DB69C-0E2C-4CE0-B4EB-52A455223461}" type="presOf" srcId="{756E198C-AB61-4976-BD47-1FACD5B8D822}" destId="{54460365-A70E-4B9B-BFC1-5B7095CF03D8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6E198C-AB61-4976-BD47-1FACD5B8D822}" type="doc">
      <dgm:prSet loTypeId="urn:microsoft.com/office/officeart/2005/8/layout/chevron1" loCatId="process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54460365-A70E-4B9B-BFC1-5B7095CF03D8}" type="pres">
      <dgm:prSet presAssocID="{756E198C-AB61-4976-BD47-1FACD5B8D82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</dgm:ptLst>
  <dgm:cxnLst>
    <dgm:cxn modelId="{546DB69C-0E2C-4CE0-B4EB-52A455223461}" type="presOf" srcId="{756E198C-AB61-4976-BD47-1FACD5B8D822}" destId="{54460365-A70E-4B9B-BFC1-5B7095CF03D8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A8091AB-81CD-4B5D-BE7E-B342219F3B30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86837B6-A72C-4E77-8BD6-C867702CD858}">
      <dgm:prSet phldrT="[Text]" custT="1"/>
      <dgm:spPr/>
      <dgm:t>
        <a:bodyPr/>
        <a:lstStyle/>
        <a:p>
          <a:r>
            <a:rPr lang="en-US" sz="3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Results</a:t>
          </a:r>
        </a:p>
      </dgm:t>
    </dgm:pt>
    <dgm:pt modelId="{D527F982-BE89-4EDC-9F8F-F3C4B1C9B340}" type="parTrans" cxnId="{8EA4BEC0-3B56-4F5D-9902-C78CD295BA68}">
      <dgm:prSet/>
      <dgm:spPr/>
      <dgm:t>
        <a:bodyPr/>
        <a:lstStyle/>
        <a:p>
          <a:endParaRPr lang="en-US"/>
        </a:p>
      </dgm:t>
    </dgm:pt>
    <dgm:pt modelId="{B476D02A-C5A7-4A65-9E84-1A04D066342A}" type="sibTrans" cxnId="{8EA4BEC0-3B56-4F5D-9902-C78CD295BA68}">
      <dgm:prSet/>
      <dgm:spPr/>
      <dgm:t>
        <a:bodyPr/>
        <a:lstStyle/>
        <a:p>
          <a:endParaRPr lang="en-US"/>
        </a:p>
      </dgm:t>
    </dgm:pt>
    <dgm:pt modelId="{6AEBCF03-FEE7-4E98-BE76-D2CE5F9EDDD0}">
      <dgm:prSet phldrT="[Text]" custT="1"/>
      <dgm:spPr/>
      <dgm:t>
        <a:bodyPr/>
        <a:lstStyle/>
        <a:p>
          <a:r>
            <a:rPr lang="en-US" sz="3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Interactive Analytics Demo in Screenshots</a:t>
          </a:r>
        </a:p>
      </dgm:t>
    </dgm:pt>
    <dgm:pt modelId="{00B1259A-11B9-41DC-AB50-0F6925152844}" type="parTrans" cxnId="{0D695F57-07A3-4659-BBAC-4430AB189DE2}">
      <dgm:prSet/>
      <dgm:spPr/>
      <dgm:t>
        <a:bodyPr/>
        <a:lstStyle/>
        <a:p>
          <a:endParaRPr lang="en-US"/>
        </a:p>
      </dgm:t>
    </dgm:pt>
    <dgm:pt modelId="{1518490F-3B56-412E-A24E-431C1CF68FB5}" type="sibTrans" cxnId="{0D695F57-07A3-4659-BBAC-4430AB189DE2}">
      <dgm:prSet/>
      <dgm:spPr/>
      <dgm:t>
        <a:bodyPr/>
        <a:lstStyle/>
        <a:p>
          <a:endParaRPr lang="en-US"/>
        </a:p>
      </dgm:t>
    </dgm:pt>
    <dgm:pt modelId="{62E44AF9-EF72-45DA-8DF0-87C196269F42}">
      <dgm:prSet phldrT="[Text]" custT="1"/>
      <dgm:spPr/>
      <dgm:t>
        <a:bodyPr/>
        <a:lstStyle/>
        <a:p>
          <a:r>
            <a:rPr lang="en-US" sz="3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Predictive Analysis Results</a:t>
          </a:r>
        </a:p>
      </dgm:t>
    </dgm:pt>
    <dgm:pt modelId="{4916F235-5882-47B4-9C82-874EEB70F71E}" type="parTrans" cxnId="{97F161F3-2DDF-4A0F-B4D8-3D7DDE26F26F}">
      <dgm:prSet/>
      <dgm:spPr/>
      <dgm:t>
        <a:bodyPr/>
        <a:lstStyle/>
        <a:p>
          <a:endParaRPr lang="en-US"/>
        </a:p>
      </dgm:t>
    </dgm:pt>
    <dgm:pt modelId="{BA7E26F6-A828-4B8B-8D44-36716904E9D4}" type="sibTrans" cxnId="{97F161F3-2DDF-4A0F-B4D8-3D7DDE26F26F}">
      <dgm:prSet/>
      <dgm:spPr/>
      <dgm:t>
        <a:bodyPr/>
        <a:lstStyle/>
        <a:p>
          <a:endParaRPr lang="en-US"/>
        </a:p>
      </dgm:t>
    </dgm:pt>
    <dgm:pt modelId="{6ED49811-04AF-44CA-8E30-5C77B15897EB}" type="pres">
      <dgm:prSet presAssocID="{0A8091AB-81CD-4B5D-BE7E-B342219F3B30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E5358CD-6E97-4BDE-9131-ED54772511C1}" type="pres">
      <dgm:prSet presAssocID="{0A8091AB-81CD-4B5D-BE7E-B342219F3B30}" presName="Name1" presStyleCnt="0"/>
      <dgm:spPr/>
    </dgm:pt>
    <dgm:pt modelId="{C98F514D-87F5-4C45-8762-FF2E727852DF}" type="pres">
      <dgm:prSet presAssocID="{0A8091AB-81CD-4B5D-BE7E-B342219F3B30}" presName="cycle" presStyleCnt="0"/>
      <dgm:spPr/>
    </dgm:pt>
    <dgm:pt modelId="{10A59A12-AB00-442C-89E2-EB11D9CB8D17}" type="pres">
      <dgm:prSet presAssocID="{0A8091AB-81CD-4B5D-BE7E-B342219F3B30}" presName="srcNode" presStyleLbl="node1" presStyleIdx="0" presStyleCnt="3"/>
      <dgm:spPr/>
    </dgm:pt>
    <dgm:pt modelId="{FD68A4A2-ADBA-4D8C-8D61-AD30392595DC}" type="pres">
      <dgm:prSet presAssocID="{0A8091AB-81CD-4B5D-BE7E-B342219F3B30}" presName="conn" presStyleLbl="parChTrans1D2" presStyleIdx="0" presStyleCnt="1"/>
      <dgm:spPr/>
      <dgm:t>
        <a:bodyPr/>
        <a:lstStyle/>
        <a:p>
          <a:endParaRPr lang="en-US"/>
        </a:p>
      </dgm:t>
    </dgm:pt>
    <dgm:pt modelId="{502AAAA3-2D28-4539-B5F3-08DAA5911377}" type="pres">
      <dgm:prSet presAssocID="{0A8091AB-81CD-4B5D-BE7E-B342219F3B30}" presName="extraNode" presStyleLbl="node1" presStyleIdx="0" presStyleCnt="3"/>
      <dgm:spPr/>
    </dgm:pt>
    <dgm:pt modelId="{AE1B5CD3-43EE-4792-9A75-8148ABC0D22E}" type="pres">
      <dgm:prSet presAssocID="{0A8091AB-81CD-4B5D-BE7E-B342219F3B30}" presName="dstNode" presStyleLbl="node1" presStyleIdx="0" presStyleCnt="3"/>
      <dgm:spPr/>
    </dgm:pt>
    <dgm:pt modelId="{2C0885AB-9079-4C88-AD1A-D36C343CDBA1}" type="pres">
      <dgm:prSet presAssocID="{A86837B6-A72C-4E77-8BD6-C867702CD858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0E2777-F6FB-4717-94E8-D5D55C702590}" type="pres">
      <dgm:prSet presAssocID="{A86837B6-A72C-4E77-8BD6-C867702CD858}" presName="accent_1" presStyleCnt="0"/>
      <dgm:spPr/>
    </dgm:pt>
    <dgm:pt modelId="{42876292-6E5B-44CF-9F74-5DD4DA1522D2}" type="pres">
      <dgm:prSet presAssocID="{A86837B6-A72C-4E77-8BD6-C867702CD858}" presName="accentRepeatNode" presStyleLbl="solidFgAcc1" presStyleIdx="0" presStyleCnt="3"/>
      <dgm:spPr/>
    </dgm:pt>
    <dgm:pt modelId="{A2AC1356-E7CD-49DE-ABBB-CE0EB9760F23}" type="pres">
      <dgm:prSet presAssocID="{6AEBCF03-FEE7-4E98-BE76-D2CE5F9EDDD0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4B113E-AFA3-4DFA-984C-8453632DFAD0}" type="pres">
      <dgm:prSet presAssocID="{6AEBCF03-FEE7-4E98-BE76-D2CE5F9EDDD0}" presName="accent_2" presStyleCnt="0"/>
      <dgm:spPr/>
    </dgm:pt>
    <dgm:pt modelId="{7834A9B5-4FED-4036-994C-4BEB1A520CAD}" type="pres">
      <dgm:prSet presAssocID="{6AEBCF03-FEE7-4E98-BE76-D2CE5F9EDDD0}" presName="accentRepeatNode" presStyleLbl="solidFgAcc1" presStyleIdx="1" presStyleCnt="3"/>
      <dgm:spPr/>
    </dgm:pt>
    <dgm:pt modelId="{857FA7F3-0B7B-4638-9B40-16B6CF637927}" type="pres">
      <dgm:prSet presAssocID="{62E44AF9-EF72-45DA-8DF0-87C196269F42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60DB8A-E4ED-4156-AD62-3104A4130796}" type="pres">
      <dgm:prSet presAssocID="{62E44AF9-EF72-45DA-8DF0-87C196269F42}" presName="accent_3" presStyleCnt="0"/>
      <dgm:spPr/>
    </dgm:pt>
    <dgm:pt modelId="{623AB842-F1AC-4A81-AAE1-917268495A6F}" type="pres">
      <dgm:prSet presAssocID="{62E44AF9-EF72-45DA-8DF0-87C196269F42}" presName="accentRepeatNode" presStyleLbl="solidFgAcc1" presStyleIdx="2" presStyleCnt="3"/>
      <dgm:spPr/>
    </dgm:pt>
  </dgm:ptLst>
  <dgm:cxnLst>
    <dgm:cxn modelId="{CD6DE95B-43BC-40BC-887C-56C3B25424DD}" type="presOf" srcId="{A86837B6-A72C-4E77-8BD6-C867702CD858}" destId="{2C0885AB-9079-4C88-AD1A-D36C343CDBA1}" srcOrd="0" destOrd="0" presId="urn:microsoft.com/office/officeart/2008/layout/VerticalCurvedList"/>
    <dgm:cxn modelId="{3FD2943A-F22B-4E84-B7BC-9250F5339792}" type="presOf" srcId="{62E44AF9-EF72-45DA-8DF0-87C196269F42}" destId="{857FA7F3-0B7B-4638-9B40-16B6CF637927}" srcOrd="0" destOrd="0" presId="urn:microsoft.com/office/officeart/2008/layout/VerticalCurvedList"/>
    <dgm:cxn modelId="{8EA4BEC0-3B56-4F5D-9902-C78CD295BA68}" srcId="{0A8091AB-81CD-4B5D-BE7E-B342219F3B30}" destId="{A86837B6-A72C-4E77-8BD6-C867702CD858}" srcOrd="0" destOrd="0" parTransId="{D527F982-BE89-4EDC-9F8F-F3C4B1C9B340}" sibTransId="{B476D02A-C5A7-4A65-9E84-1A04D066342A}"/>
    <dgm:cxn modelId="{97F161F3-2DDF-4A0F-B4D8-3D7DDE26F26F}" srcId="{0A8091AB-81CD-4B5D-BE7E-B342219F3B30}" destId="{62E44AF9-EF72-45DA-8DF0-87C196269F42}" srcOrd="2" destOrd="0" parTransId="{4916F235-5882-47B4-9C82-874EEB70F71E}" sibTransId="{BA7E26F6-A828-4B8B-8D44-36716904E9D4}"/>
    <dgm:cxn modelId="{9A388FC5-21F2-4E7C-8C6A-C76780C6008B}" type="presOf" srcId="{B476D02A-C5A7-4A65-9E84-1A04D066342A}" destId="{FD68A4A2-ADBA-4D8C-8D61-AD30392595DC}" srcOrd="0" destOrd="0" presId="urn:microsoft.com/office/officeart/2008/layout/VerticalCurvedList"/>
    <dgm:cxn modelId="{EB9C6B48-CE37-45CA-B583-736F11540BE7}" type="presOf" srcId="{0A8091AB-81CD-4B5D-BE7E-B342219F3B30}" destId="{6ED49811-04AF-44CA-8E30-5C77B15897EB}" srcOrd="0" destOrd="0" presId="urn:microsoft.com/office/officeart/2008/layout/VerticalCurvedList"/>
    <dgm:cxn modelId="{0D695F57-07A3-4659-BBAC-4430AB189DE2}" srcId="{0A8091AB-81CD-4B5D-BE7E-B342219F3B30}" destId="{6AEBCF03-FEE7-4E98-BE76-D2CE5F9EDDD0}" srcOrd="1" destOrd="0" parTransId="{00B1259A-11B9-41DC-AB50-0F6925152844}" sibTransId="{1518490F-3B56-412E-A24E-431C1CF68FB5}"/>
    <dgm:cxn modelId="{5E6EF7A0-5655-4ED6-A8C6-AD67008AA3AA}" type="presOf" srcId="{6AEBCF03-FEE7-4E98-BE76-D2CE5F9EDDD0}" destId="{A2AC1356-E7CD-49DE-ABBB-CE0EB9760F23}" srcOrd="0" destOrd="0" presId="urn:microsoft.com/office/officeart/2008/layout/VerticalCurvedList"/>
    <dgm:cxn modelId="{E27EEDD8-F271-4222-B22C-FDF68AAAD021}" type="presParOf" srcId="{6ED49811-04AF-44CA-8E30-5C77B15897EB}" destId="{9E5358CD-6E97-4BDE-9131-ED54772511C1}" srcOrd="0" destOrd="0" presId="urn:microsoft.com/office/officeart/2008/layout/VerticalCurvedList"/>
    <dgm:cxn modelId="{11F15780-AE3E-468B-A6D9-5ED4DBE5BE13}" type="presParOf" srcId="{9E5358CD-6E97-4BDE-9131-ED54772511C1}" destId="{C98F514D-87F5-4C45-8762-FF2E727852DF}" srcOrd="0" destOrd="0" presId="urn:microsoft.com/office/officeart/2008/layout/VerticalCurvedList"/>
    <dgm:cxn modelId="{E8CAE81C-D902-45AD-974E-7B0DEAC0F881}" type="presParOf" srcId="{C98F514D-87F5-4C45-8762-FF2E727852DF}" destId="{10A59A12-AB00-442C-89E2-EB11D9CB8D17}" srcOrd="0" destOrd="0" presId="urn:microsoft.com/office/officeart/2008/layout/VerticalCurvedList"/>
    <dgm:cxn modelId="{1300ECFD-2E07-4EF6-9B5C-3683B96E2F98}" type="presParOf" srcId="{C98F514D-87F5-4C45-8762-FF2E727852DF}" destId="{FD68A4A2-ADBA-4D8C-8D61-AD30392595DC}" srcOrd="1" destOrd="0" presId="urn:microsoft.com/office/officeart/2008/layout/VerticalCurvedList"/>
    <dgm:cxn modelId="{EDDE73FA-58B3-4BD7-AEE4-FC5325DA3D7D}" type="presParOf" srcId="{C98F514D-87F5-4C45-8762-FF2E727852DF}" destId="{502AAAA3-2D28-4539-B5F3-08DAA5911377}" srcOrd="2" destOrd="0" presId="urn:microsoft.com/office/officeart/2008/layout/VerticalCurvedList"/>
    <dgm:cxn modelId="{FA08E2CD-A558-4D57-ADCA-E0EBAE6D9905}" type="presParOf" srcId="{C98F514D-87F5-4C45-8762-FF2E727852DF}" destId="{AE1B5CD3-43EE-4792-9A75-8148ABC0D22E}" srcOrd="3" destOrd="0" presId="urn:microsoft.com/office/officeart/2008/layout/VerticalCurvedList"/>
    <dgm:cxn modelId="{2E21221B-26E5-4B7B-B299-8E3F42D97C5F}" type="presParOf" srcId="{9E5358CD-6E97-4BDE-9131-ED54772511C1}" destId="{2C0885AB-9079-4C88-AD1A-D36C343CDBA1}" srcOrd="1" destOrd="0" presId="urn:microsoft.com/office/officeart/2008/layout/VerticalCurvedList"/>
    <dgm:cxn modelId="{2566CCD8-D306-40C7-A90E-AB2F07DE2C9B}" type="presParOf" srcId="{9E5358CD-6E97-4BDE-9131-ED54772511C1}" destId="{8F0E2777-F6FB-4717-94E8-D5D55C702590}" srcOrd="2" destOrd="0" presId="urn:microsoft.com/office/officeart/2008/layout/VerticalCurvedList"/>
    <dgm:cxn modelId="{D1F57231-BDE6-4B54-9713-5F7EE5696BA0}" type="presParOf" srcId="{8F0E2777-F6FB-4717-94E8-D5D55C702590}" destId="{42876292-6E5B-44CF-9F74-5DD4DA1522D2}" srcOrd="0" destOrd="0" presId="urn:microsoft.com/office/officeart/2008/layout/VerticalCurvedList"/>
    <dgm:cxn modelId="{492CC49E-93E9-4C06-9FEC-25B99C9F5B51}" type="presParOf" srcId="{9E5358CD-6E97-4BDE-9131-ED54772511C1}" destId="{A2AC1356-E7CD-49DE-ABBB-CE0EB9760F23}" srcOrd="3" destOrd="0" presId="urn:microsoft.com/office/officeart/2008/layout/VerticalCurvedList"/>
    <dgm:cxn modelId="{9520FE91-5A6F-4D0D-B56B-4B174A5931C7}" type="presParOf" srcId="{9E5358CD-6E97-4BDE-9131-ED54772511C1}" destId="{4A4B113E-AFA3-4DFA-984C-8453632DFAD0}" srcOrd="4" destOrd="0" presId="urn:microsoft.com/office/officeart/2008/layout/VerticalCurvedList"/>
    <dgm:cxn modelId="{2EBF53C6-6F4D-4D91-A07D-A796067EE97B}" type="presParOf" srcId="{4A4B113E-AFA3-4DFA-984C-8453632DFAD0}" destId="{7834A9B5-4FED-4036-994C-4BEB1A520CAD}" srcOrd="0" destOrd="0" presId="urn:microsoft.com/office/officeart/2008/layout/VerticalCurvedList"/>
    <dgm:cxn modelId="{3872EFFE-9B72-4CC8-BC62-8643EA4DBFCF}" type="presParOf" srcId="{9E5358CD-6E97-4BDE-9131-ED54772511C1}" destId="{857FA7F3-0B7B-4638-9B40-16B6CF637927}" srcOrd="5" destOrd="0" presId="urn:microsoft.com/office/officeart/2008/layout/VerticalCurvedList"/>
    <dgm:cxn modelId="{04F41812-E415-410E-BC8D-A5549B2447F9}" type="presParOf" srcId="{9E5358CD-6E97-4BDE-9131-ED54772511C1}" destId="{F260DB8A-E4ED-4156-AD62-3104A4130796}" srcOrd="6" destOrd="0" presId="urn:microsoft.com/office/officeart/2008/layout/VerticalCurvedList"/>
    <dgm:cxn modelId="{EC4CA601-C8A6-47EB-91FF-84690A3B438A}" type="presParOf" srcId="{F260DB8A-E4ED-4156-AD62-3104A4130796}" destId="{623AB842-F1AC-4A81-AAE1-917268495A6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599863C-3305-40E7-8925-3538F4B149A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EDA2CD7-3CFC-4041-9336-9C5FBB3D4F90}">
      <dgm:prSet/>
      <dgm:spPr/>
      <dgm:t>
        <a:bodyPr/>
        <a:lstStyle/>
        <a:p>
          <a:r>
            <a:rPr lang="en-US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 orbit  with  the  high  success  rate  is  ES-L1,  GEO,  HEO and SSO. </a:t>
          </a:r>
        </a:p>
      </dgm:t>
    </dgm:pt>
    <dgm:pt modelId="{DC381320-8AAB-4116-A83B-9F3C65BEB146}" type="parTrans" cxnId="{B58A8425-3844-4DB7-BC3E-DEA00A9B024C}">
      <dgm:prSet/>
      <dgm:spPr/>
      <dgm:t>
        <a:bodyPr/>
        <a:lstStyle/>
        <a:p>
          <a:endParaRPr lang="en-US"/>
        </a:p>
      </dgm:t>
    </dgm:pt>
    <dgm:pt modelId="{F985335A-70A3-44C4-AB38-6D0875C4D29B}" type="sibTrans" cxnId="{B58A8425-3844-4DB7-BC3E-DEA00A9B024C}">
      <dgm:prSet/>
      <dgm:spPr/>
      <dgm:t>
        <a:bodyPr/>
        <a:lstStyle/>
        <a:p>
          <a:endParaRPr lang="en-US"/>
        </a:p>
      </dgm:t>
    </dgm:pt>
    <dgm:pt modelId="{2EAB453F-8FDE-45AF-BEE3-54771216C44E}">
      <dgm:prSet/>
      <dgm:spPr/>
      <dgm:t>
        <a:bodyPr/>
        <a:lstStyle/>
        <a:p>
          <a:pPr algn="just"/>
          <a:r>
            <a:rPr 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low weight payload ( 0 – 5000 kg) has the highest launch success rate than the heavy weight payload (5000 – 10000 kg).</a:t>
          </a:r>
        </a:p>
      </dgm:t>
    </dgm:pt>
    <dgm:pt modelId="{851DBC73-2B62-4504-89C3-76A6EB6ABD9D}" type="parTrans" cxnId="{8AA639D3-211D-4780-831A-2767A078919D}">
      <dgm:prSet/>
      <dgm:spPr/>
      <dgm:t>
        <a:bodyPr/>
        <a:lstStyle/>
        <a:p>
          <a:endParaRPr lang="en-US"/>
        </a:p>
      </dgm:t>
    </dgm:pt>
    <dgm:pt modelId="{C7E296FC-102E-46DF-BD3B-54E6EC696A24}" type="sibTrans" cxnId="{8AA639D3-211D-4780-831A-2767A078919D}">
      <dgm:prSet/>
      <dgm:spPr/>
      <dgm:t>
        <a:bodyPr/>
        <a:lstStyle/>
        <a:p>
          <a:endParaRPr lang="en-US"/>
        </a:p>
      </dgm:t>
    </dgm:pt>
    <dgm:pt modelId="{D95FF92A-80CD-4F1B-86C8-D647C1DA223A}">
      <dgm:prSet/>
      <dgm:spPr/>
      <dgm:t>
        <a:bodyPr/>
        <a:lstStyle/>
        <a:p>
          <a:pPr algn="just"/>
          <a:r>
            <a:rPr lang="en-US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 LC-39A has the highest launch success rate in all the sites which is 76.9%.</a:t>
          </a:r>
        </a:p>
      </dgm:t>
    </dgm:pt>
    <dgm:pt modelId="{5AF48FC3-425E-4527-9C81-773995639D33}" type="parTrans" cxnId="{6E49F2DB-A318-4963-9D51-F336E122E4B4}">
      <dgm:prSet/>
      <dgm:spPr/>
      <dgm:t>
        <a:bodyPr/>
        <a:lstStyle/>
        <a:p>
          <a:endParaRPr lang="en-US"/>
        </a:p>
      </dgm:t>
    </dgm:pt>
    <dgm:pt modelId="{3230BC84-4D28-4540-978D-D9470376599B}" type="sibTrans" cxnId="{6E49F2DB-A318-4963-9D51-F336E122E4B4}">
      <dgm:prSet/>
      <dgm:spPr/>
      <dgm:t>
        <a:bodyPr/>
        <a:lstStyle/>
        <a:p>
          <a:endParaRPr lang="en-US"/>
        </a:p>
      </dgm:t>
    </dgm:pt>
    <dgm:pt modelId="{75C9E1E8-FB6D-4E83-B641-2B38B07E5CC5}">
      <dgm:prSet/>
      <dgm:spPr/>
      <dgm:t>
        <a:bodyPr/>
        <a:lstStyle/>
        <a:p>
          <a:pPr algn="just"/>
          <a:r>
            <a:rPr lang="en-US" dirty="0">
              <a:solidFill>
                <a:srgbClr val="C9075A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 algorithms are good to use as they have identical test accuracy, however the Decision Tree Algorithm is chosen as the best model because it has a better train accuracy.</a:t>
          </a:r>
        </a:p>
      </dgm:t>
    </dgm:pt>
    <dgm:pt modelId="{8E4D66BF-5C83-4D37-A201-A08EFAC3381C}" type="parTrans" cxnId="{1176313E-E95E-4742-B0B0-C0843932D292}">
      <dgm:prSet/>
      <dgm:spPr/>
      <dgm:t>
        <a:bodyPr/>
        <a:lstStyle/>
        <a:p>
          <a:endParaRPr lang="en-US"/>
        </a:p>
      </dgm:t>
    </dgm:pt>
    <dgm:pt modelId="{9257A117-77C2-459A-8630-C65A606B8822}" type="sibTrans" cxnId="{1176313E-E95E-4742-B0B0-C0843932D292}">
      <dgm:prSet/>
      <dgm:spPr/>
      <dgm:t>
        <a:bodyPr/>
        <a:lstStyle/>
        <a:p>
          <a:endParaRPr lang="en-US"/>
        </a:p>
      </dgm:t>
    </dgm:pt>
    <dgm:pt modelId="{AF54F1DA-E11F-4875-BB11-CBE07A3BD357}" type="pres">
      <dgm:prSet presAssocID="{0599863C-3305-40E7-8925-3538F4B149AF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751755-DC16-4FD1-9DC0-5533DA64190D}" type="pres">
      <dgm:prSet presAssocID="{0599863C-3305-40E7-8925-3538F4B149AF}" presName="dummyMaxCanvas" presStyleCnt="0">
        <dgm:presLayoutVars/>
      </dgm:prSet>
      <dgm:spPr/>
    </dgm:pt>
    <dgm:pt modelId="{CD3A2B34-485C-4CA9-8E17-7F561D784A42}" type="pres">
      <dgm:prSet presAssocID="{0599863C-3305-40E7-8925-3538F4B149AF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A6940-4001-46F3-A968-3DB587879C60}" type="pres">
      <dgm:prSet presAssocID="{0599863C-3305-40E7-8925-3538F4B149AF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6F82D42-9634-44AB-BC48-F58C618096E0}" type="pres">
      <dgm:prSet presAssocID="{0599863C-3305-40E7-8925-3538F4B149AF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7C8EC2B-4BA5-41F5-A17F-5D3B305146C5}" type="pres">
      <dgm:prSet presAssocID="{0599863C-3305-40E7-8925-3538F4B149AF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0F1DEC-F469-4B3C-9C3D-B114E16CE4BD}" type="pres">
      <dgm:prSet presAssocID="{0599863C-3305-40E7-8925-3538F4B149AF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C5E942D-7133-464A-8F1F-81E37EA35EA2}" type="pres">
      <dgm:prSet presAssocID="{0599863C-3305-40E7-8925-3538F4B149AF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474440-FB9A-4907-A29A-7BACB15881E3}" type="pres">
      <dgm:prSet presAssocID="{0599863C-3305-40E7-8925-3538F4B149AF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A07D0E-8D17-46CF-BD25-1352EC020762}" type="pres">
      <dgm:prSet presAssocID="{0599863C-3305-40E7-8925-3538F4B149AF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D293BF-3280-4DE8-93A4-DCEC422A2E14}" type="pres">
      <dgm:prSet presAssocID="{0599863C-3305-40E7-8925-3538F4B149AF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B4798D-A0A0-4608-A449-41FB400C7418}" type="pres">
      <dgm:prSet presAssocID="{0599863C-3305-40E7-8925-3538F4B149AF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26DE19-CA58-40A9-99DD-E56653775F99}" type="pres">
      <dgm:prSet presAssocID="{0599863C-3305-40E7-8925-3538F4B149AF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FB45FEB-5DBD-40BA-9AF8-D702F5E77C87}" type="presOf" srcId="{D95FF92A-80CD-4F1B-86C8-D647C1DA223A}" destId="{16F82D42-9634-44AB-BC48-F58C618096E0}" srcOrd="0" destOrd="0" presId="urn:microsoft.com/office/officeart/2005/8/layout/vProcess5"/>
    <dgm:cxn modelId="{019073DE-A0B6-4C83-AB83-D4A26AC30914}" type="presOf" srcId="{F985335A-70A3-44C4-AB38-6D0875C4D29B}" destId="{A70F1DEC-F469-4B3C-9C3D-B114E16CE4BD}" srcOrd="0" destOrd="0" presId="urn:microsoft.com/office/officeart/2005/8/layout/vProcess5"/>
    <dgm:cxn modelId="{8AA639D3-211D-4780-831A-2767A078919D}" srcId="{0599863C-3305-40E7-8925-3538F4B149AF}" destId="{2EAB453F-8FDE-45AF-BEE3-54771216C44E}" srcOrd="1" destOrd="0" parTransId="{851DBC73-2B62-4504-89C3-76A6EB6ABD9D}" sibTransId="{C7E296FC-102E-46DF-BD3B-54E6EC696A24}"/>
    <dgm:cxn modelId="{8F7554CA-CDD0-4E7D-81A6-D0DA707E5973}" type="presOf" srcId="{3230BC84-4D28-4540-978D-D9470376599B}" destId="{EB474440-FB9A-4907-A29A-7BACB15881E3}" srcOrd="0" destOrd="0" presId="urn:microsoft.com/office/officeart/2005/8/layout/vProcess5"/>
    <dgm:cxn modelId="{6E49F2DB-A318-4963-9D51-F336E122E4B4}" srcId="{0599863C-3305-40E7-8925-3538F4B149AF}" destId="{D95FF92A-80CD-4F1B-86C8-D647C1DA223A}" srcOrd="2" destOrd="0" parTransId="{5AF48FC3-425E-4527-9C81-773995639D33}" sibTransId="{3230BC84-4D28-4540-978D-D9470376599B}"/>
    <dgm:cxn modelId="{5A138E7A-F57E-4DD6-B8E6-E25451FD1D7C}" type="presOf" srcId="{D95FF92A-80CD-4F1B-86C8-D647C1DA223A}" destId="{00B4798D-A0A0-4608-A449-41FB400C7418}" srcOrd="1" destOrd="0" presId="urn:microsoft.com/office/officeart/2005/8/layout/vProcess5"/>
    <dgm:cxn modelId="{5F988D69-DA6C-4A7D-810A-E91D7FB0D83E}" type="presOf" srcId="{75C9E1E8-FB6D-4E83-B641-2B38B07E5CC5}" destId="{FA26DE19-CA58-40A9-99DD-E56653775F99}" srcOrd="1" destOrd="0" presId="urn:microsoft.com/office/officeart/2005/8/layout/vProcess5"/>
    <dgm:cxn modelId="{F396E4E1-E3C6-4E84-96E4-7F3A7F076672}" type="presOf" srcId="{2EAB453F-8FDE-45AF-BEE3-54771216C44E}" destId="{41D293BF-3280-4DE8-93A4-DCEC422A2E14}" srcOrd="1" destOrd="0" presId="urn:microsoft.com/office/officeart/2005/8/layout/vProcess5"/>
    <dgm:cxn modelId="{02FBCEE3-98BC-42DD-85CE-645C22266770}" type="presOf" srcId="{0599863C-3305-40E7-8925-3538F4B149AF}" destId="{AF54F1DA-E11F-4875-BB11-CBE07A3BD357}" srcOrd="0" destOrd="0" presId="urn:microsoft.com/office/officeart/2005/8/layout/vProcess5"/>
    <dgm:cxn modelId="{D90AC914-0AC7-450A-8219-BDD58113F8EC}" type="presOf" srcId="{CEDA2CD7-3CFC-4041-9336-9C5FBB3D4F90}" destId="{CD3A2B34-485C-4CA9-8E17-7F561D784A42}" srcOrd="0" destOrd="0" presId="urn:microsoft.com/office/officeart/2005/8/layout/vProcess5"/>
    <dgm:cxn modelId="{C6735EE2-FA72-46ED-8E6F-85C8DB187E87}" type="presOf" srcId="{75C9E1E8-FB6D-4E83-B641-2B38B07E5CC5}" destId="{C7C8EC2B-4BA5-41F5-A17F-5D3B305146C5}" srcOrd="0" destOrd="0" presId="urn:microsoft.com/office/officeart/2005/8/layout/vProcess5"/>
    <dgm:cxn modelId="{D2D4F4EA-475E-43F9-8468-39546EA7C0A1}" type="presOf" srcId="{CEDA2CD7-3CFC-4041-9336-9C5FBB3D4F90}" destId="{CFA07D0E-8D17-46CF-BD25-1352EC020762}" srcOrd="1" destOrd="0" presId="urn:microsoft.com/office/officeart/2005/8/layout/vProcess5"/>
    <dgm:cxn modelId="{07372069-B7BA-4342-91B2-F7EDCA65F3C3}" type="presOf" srcId="{C7E296FC-102E-46DF-BD3B-54E6EC696A24}" destId="{4C5E942D-7133-464A-8F1F-81E37EA35EA2}" srcOrd="0" destOrd="0" presId="urn:microsoft.com/office/officeart/2005/8/layout/vProcess5"/>
    <dgm:cxn modelId="{B58A8425-3844-4DB7-BC3E-DEA00A9B024C}" srcId="{0599863C-3305-40E7-8925-3538F4B149AF}" destId="{CEDA2CD7-3CFC-4041-9336-9C5FBB3D4F90}" srcOrd="0" destOrd="0" parTransId="{DC381320-8AAB-4116-A83B-9F3C65BEB146}" sibTransId="{F985335A-70A3-44C4-AB38-6D0875C4D29B}"/>
    <dgm:cxn modelId="{A6158C8F-7B0F-45B0-A12A-346640BD5945}" type="presOf" srcId="{2EAB453F-8FDE-45AF-BEE3-54771216C44E}" destId="{DFCA6940-4001-46F3-A968-3DB587879C60}" srcOrd="0" destOrd="0" presId="urn:microsoft.com/office/officeart/2005/8/layout/vProcess5"/>
    <dgm:cxn modelId="{1176313E-E95E-4742-B0B0-C0843932D292}" srcId="{0599863C-3305-40E7-8925-3538F4B149AF}" destId="{75C9E1E8-FB6D-4E83-B641-2B38B07E5CC5}" srcOrd="3" destOrd="0" parTransId="{8E4D66BF-5C83-4D37-A201-A08EFAC3381C}" sibTransId="{9257A117-77C2-459A-8630-C65A606B8822}"/>
    <dgm:cxn modelId="{0918AE59-5DD8-4DFC-822F-FBF4A1BA1E13}" type="presParOf" srcId="{AF54F1DA-E11F-4875-BB11-CBE07A3BD357}" destId="{74751755-DC16-4FD1-9DC0-5533DA64190D}" srcOrd="0" destOrd="0" presId="urn:microsoft.com/office/officeart/2005/8/layout/vProcess5"/>
    <dgm:cxn modelId="{8AAAECB0-D444-4D4D-A2FD-AA7ACA6A5C42}" type="presParOf" srcId="{AF54F1DA-E11F-4875-BB11-CBE07A3BD357}" destId="{CD3A2B34-485C-4CA9-8E17-7F561D784A42}" srcOrd="1" destOrd="0" presId="urn:microsoft.com/office/officeart/2005/8/layout/vProcess5"/>
    <dgm:cxn modelId="{9C8227CC-AE75-44E9-91F1-23407548811B}" type="presParOf" srcId="{AF54F1DA-E11F-4875-BB11-CBE07A3BD357}" destId="{DFCA6940-4001-46F3-A968-3DB587879C60}" srcOrd="2" destOrd="0" presId="urn:microsoft.com/office/officeart/2005/8/layout/vProcess5"/>
    <dgm:cxn modelId="{3FFC113A-6428-4E40-80CE-CCF0BACDF0E6}" type="presParOf" srcId="{AF54F1DA-E11F-4875-BB11-CBE07A3BD357}" destId="{16F82D42-9634-44AB-BC48-F58C618096E0}" srcOrd="3" destOrd="0" presId="urn:microsoft.com/office/officeart/2005/8/layout/vProcess5"/>
    <dgm:cxn modelId="{918125F4-01C1-4B88-8058-EFC533E01B3C}" type="presParOf" srcId="{AF54F1DA-E11F-4875-BB11-CBE07A3BD357}" destId="{C7C8EC2B-4BA5-41F5-A17F-5D3B305146C5}" srcOrd="4" destOrd="0" presId="urn:microsoft.com/office/officeart/2005/8/layout/vProcess5"/>
    <dgm:cxn modelId="{7A4D22F0-2DAF-4574-AE4A-AB37C2627A27}" type="presParOf" srcId="{AF54F1DA-E11F-4875-BB11-CBE07A3BD357}" destId="{A70F1DEC-F469-4B3C-9C3D-B114E16CE4BD}" srcOrd="5" destOrd="0" presId="urn:microsoft.com/office/officeart/2005/8/layout/vProcess5"/>
    <dgm:cxn modelId="{AEC3C5D7-1A0D-4714-B66E-294B06E2E412}" type="presParOf" srcId="{AF54F1DA-E11F-4875-BB11-CBE07A3BD357}" destId="{4C5E942D-7133-464A-8F1F-81E37EA35EA2}" srcOrd="6" destOrd="0" presId="urn:microsoft.com/office/officeart/2005/8/layout/vProcess5"/>
    <dgm:cxn modelId="{068686A6-96DA-4028-B44C-A7BF519E4E8F}" type="presParOf" srcId="{AF54F1DA-E11F-4875-BB11-CBE07A3BD357}" destId="{EB474440-FB9A-4907-A29A-7BACB15881E3}" srcOrd="7" destOrd="0" presId="urn:microsoft.com/office/officeart/2005/8/layout/vProcess5"/>
    <dgm:cxn modelId="{3766F497-D7E8-448D-A8E5-B35CB72D35C2}" type="presParOf" srcId="{AF54F1DA-E11F-4875-BB11-CBE07A3BD357}" destId="{CFA07D0E-8D17-46CF-BD25-1352EC020762}" srcOrd="8" destOrd="0" presId="urn:microsoft.com/office/officeart/2005/8/layout/vProcess5"/>
    <dgm:cxn modelId="{E2B9AD64-6335-47BE-ABB7-B5CF92F747B5}" type="presParOf" srcId="{AF54F1DA-E11F-4875-BB11-CBE07A3BD357}" destId="{41D293BF-3280-4DE8-93A4-DCEC422A2E14}" srcOrd="9" destOrd="0" presId="urn:microsoft.com/office/officeart/2005/8/layout/vProcess5"/>
    <dgm:cxn modelId="{D1F6520A-B19A-467D-A9C8-E8814271741F}" type="presParOf" srcId="{AF54F1DA-E11F-4875-BB11-CBE07A3BD357}" destId="{00B4798D-A0A0-4608-A449-41FB400C7418}" srcOrd="10" destOrd="0" presId="urn:microsoft.com/office/officeart/2005/8/layout/vProcess5"/>
    <dgm:cxn modelId="{7259EC99-E41E-4399-B827-58B7680F53D8}" type="presParOf" srcId="{AF54F1DA-E11F-4875-BB11-CBE07A3BD357}" destId="{FA26DE19-CA58-40A9-99DD-E56653775F9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D68A4A2-ADBA-4D8C-8D61-AD30392595DC}">
      <dsp:nvSpPr>
        <dsp:cNvPr id="0" name=""/>
        <dsp:cNvSpPr/>
      </dsp:nvSpPr>
      <dsp:spPr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0885AB-9079-4C88-AD1A-D36C343CDBA1}">
      <dsp:nvSpPr>
        <dsp:cNvPr id="0" name=""/>
        <dsp:cNvSpPr/>
      </dsp:nvSpPr>
      <dsp:spPr>
        <a:xfrm>
          <a:off x="604289" y="435133"/>
          <a:ext cx="9851585" cy="87026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Exploratory Data Analysis Results</a:t>
          </a:r>
        </a:p>
      </dsp:txBody>
      <dsp:txXfrm>
        <a:off x="604289" y="435133"/>
        <a:ext cx="9851585" cy="870267"/>
      </dsp:txXfrm>
    </dsp:sp>
    <dsp:sp modelId="{42876292-6E5B-44CF-9F74-5DD4DA1522D2}">
      <dsp:nvSpPr>
        <dsp:cNvPr id="0" name=""/>
        <dsp:cNvSpPr/>
      </dsp:nvSpPr>
      <dsp:spPr>
        <a:xfrm>
          <a:off x="60372" y="326350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AC1356-E7CD-49DE-ABBB-CE0EB9760F23}">
      <dsp:nvSpPr>
        <dsp:cNvPr id="0" name=""/>
        <dsp:cNvSpPr/>
      </dsp:nvSpPr>
      <dsp:spPr>
        <a:xfrm>
          <a:off x="920631" y="1740535"/>
          <a:ext cx="9535243" cy="870267"/>
        </a:xfrm>
        <a:prstGeom prst="rect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Interactive Analytics Demo in Screenshots</a:t>
          </a:r>
        </a:p>
      </dsp:txBody>
      <dsp:txXfrm>
        <a:off x="920631" y="1740535"/>
        <a:ext cx="9535243" cy="870267"/>
      </dsp:txXfrm>
    </dsp:sp>
    <dsp:sp modelId="{7834A9B5-4FED-4036-994C-4BEB1A520CAD}">
      <dsp:nvSpPr>
        <dsp:cNvPr id="0" name=""/>
        <dsp:cNvSpPr/>
      </dsp:nvSpPr>
      <dsp:spPr>
        <a:xfrm>
          <a:off x="376714" y="1631751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4900445"/>
              <a:satOff val="-20388"/>
              <a:lumOff val="4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7FA7F3-0B7B-4638-9B40-16B6CF637927}">
      <dsp:nvSpPr>
        <dsp:cNvPr id="0" name=""/>
        <dsp:cNvSpPr/>
      </dsp:nvSpPr>
      <dsp:spPr>
        <a:xfrm>
          <a:off x="604289" y="3045936"/>
          <a:ext cx="9851585" cy="870267"/>
        </a:xfrm>
        <a:prstGeom prst="rect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0775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Predictive Analysis Results</a:t>
          </a:r>
        </a:p>
      </dsp:txBody>
      <dsp:txXfrm>
        <a:off x="604289" y="3045936"/>
        <a:ext cx="9851585" cy="870267"/>
      </dsp:txXfrm>
    </dsp:sp>
    <dsp:sp modelId="{623AB842-F1AC-4A81-AAE1-917268495A6F}">
      <dsp:nvSpPr>
        <dsp:cNvPr id="0" name=""/>
        <dsp:cNvSpPr/>
      </dsp:nvSpPr>
      <dsp:spPr>
        <a:xfrm>
          <a:off x="60372" y="2937153"/>
          <a:ext cx="1087834" cy="108783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3A2B34-485C-4CA9-8E17-7F561D784A42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 orbit  with  the  high  success  rate  is  ES-L1,  GEO,  HEO and SSO. </a:t>
          </a:r>
        </a:p>
      </dsp:txBody>
      <dsp:txXfrm>
        <a:off x="28038" y="28038"/>
        <a:ext cx="7298593" cy="901218"/>
      </dsp:txXfrm>
    </dsp:sp>
    <dsp:sp modelId="{DFCA6940-4001-46F3-A968-3DB587879C60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The low weight payload ( 0 – 5000 kg) has the highest launch success rate than the heavy weight payload (5000 – 10000 kg).</a:t>
          </a:r>
        </a:p>
      </dsp:txBody>
      <dsp:txXfrm>
        <a:off x="732583" y="1159385"/>
        <a:ext cx="7029617" cy="901218"/>
      </dsp:txXfrm>
    </dsp:sp>
    <dsp:sp modelId="{16F82D42-9634-44AB-BC48-F58C618096E0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SC LC-39A has the highest launch success rate in all the sites which is 76.9%.</a:t>
          </a:r>
        </a:p>
      </dsp:txBody>
      <dsp:txXfrm>
        <a:off x="1426612" y="2290733"/>
        <a:ext cx="7040133" cy="901218"/>
      </dsp:txXfrm>
    </dsp:sp>
    <dsp:sp modelId="{C7C8EC2B-4BA5-41F5-A17F-5D3B305146C5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just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>
              <a:solidFill>
                <a:srgbClr val="C9075A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All algorithms are good to use as they have identical test accuracy, however the Decision Tree Algorithm is chosen as the best model because it has a better train accuracy.</a:t>
          </a:r>
        </a:p>
      </dsp:txBody>
      <dsp:txXfrm>
        <a:off x="2131157" y="3422081"/>
        <a:ext cx="7029617" cy="901218"/>
      </dsp:txXfrm>
    </dsp:sp>
    <dsp:sp modelId="{A70F1DEC-F469-4B3C-9C3D-B114E16CE4BD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7930242" y="733200"/>
        <a:ext cx="342233" cy="468236"/>
      </dsp:txXfrm>
    </dsp:sp>
    <dsp:sp modelId="{4C5E942D-7133-464A-8F1F-81E37EA35EA2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8634787" y="1864548"/>
        <a:ext cx="342233" cy="468236"/>
      </dsp:txXfrm>
    </dsp:sp>
    <dsp:sp modelId="{EB474440-FB9A-4907-A29A-7BACB15881E3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60526D97-7822-4FEA-BB97-E746B807FA8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8AB7405-3FD9-45E3-AC54-585C2C19BB5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6E6E0A6-FA25-4E7C-85EC-F9F1D7A356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6255B86-9CA0-452E-8554-869C1CF973F2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3835202B-02D5-4D86-9DF2-5EA29EB72F4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23299368-A5BB-43A3-88EF-C8FEF3966DF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137AE0D-5B96-4A66-80F7-CB62BEC79BA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C57423B-A279-4F7A-94C1-B644352BBF4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FC3A6FF-FB00-4A47-9B6E-D09641E3C14A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576BD31B-FE68-4D27-B97B-6EF6150E39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9F5E6C2-19C3-4781-AC84-BF20A916F2B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7B4EDE0-2EFA-4882-B666-4B9CCF7D41B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92DC5B5-939B-469F-B87F-DD57DD4558C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A89C397-6E45-4F91-815A-7CDFC56D446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7E7F1B4-44CC-4096-A03E-6DC1A95E7D5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820522C-8152-4DE8-8E85-063C547D18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5112A8-3223-400C-8DE3-E22644A67A2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6050F62-FEA5-4D19-8FC1-201F234D6E1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5FDC67F-13B1-4D68-8552-B438D54D416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321E110-5F14-4A07-B248-2BAD3D3A8B4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DAFFE61-CF07-4F9C-8D83-B23A088D754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8FFB0E-AB6E-456B-89CD-C449B7C06CE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6285B7-36D4-4A90-AC87-8CFD7FC7C82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5439509A-F022-4D9B-8A9D-847094BEC13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en-US" sz="60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 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0F21B5-D967-46EB-9443-82830F0A7796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8</a:t>
            </a:fld>
            <a:endParaRPr b="0" lang="en-US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Calibri"/>
              </a:rPr>
              <a:t>Second level</a:t>
            </a:r>
            <a:endParaRPr b="0" lang="en-US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Third level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Fourth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Fifth level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en-US" sz="1200" spc="-1" strike="noStrike">
                <a:solidFill>
                  <a:srgbClr val="8b8b8b"/>
                </a:solidFill>
                <a:latin typeface="Calibri"/>
              </a:rPr>
              <a:t>&lt;date/time&gt;</a:t>
            </a:r>
            <a:endParaRPr b="0" lang="en-US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2C7C9ED1-4599-4607-AAB9-CEC716393678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diagramData" Target="../diagrams/data3.xml"/><Relationship Id="rId2" Type="http://schemas.openxmlformats.org/officeDocument/2006/relationships/diagramLayout" Target="../diagrams/layout3.xml"/><Relationship Id="rId3" Type="http://schemas.openxmlformats.org/officeDocument/2006/relationships/diagramQuickStyle" Target="../diagrams/quickStyle3.xml"/><Relationship Id="rId4" Type="http://schemas.openxmlformats.org/officeDocument/2006/relationships/diagramColors" Target="../diagrams/colors3.xml"/><Relationship Id="rId5" Type="http://schemas.openxmlformats.org/officeDocument/2006/relationships/hyperlink" Target="http://localhost:8888/notebooks/Desktop/Data%20wrangling%20Lab.ipynb" TargetMode="External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hyperlink" Target="http://localhost:8888/notebooks/Desktop/All%20Labs/Lab%20# 2-2 IBM-DS0321EN-SkillsNetwork_labs_module_2_jupyter-labs-eda-dataviz.ipynb.jupyterlite.ipynb" TargetMode="External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hyperlink" Target="http://localhost:8888/notebooks/Desktop/All%20Labs/Lab%20# 2-1 Assignment SQL Notebook for Peer Assignment.ipynb" TargetMode="External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hyperlink" Target="http://localhost:8888/notebooks/Desktop/All%20Labs/Lab%20# 2-1 Assignment SQL Notebook for Peer Assignment.ipynb" TargetMode="External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diagramData" Target="../diagrams/data4.xml"/><Relationship Id="rId2" Type="http://schemas.openxmlformats.org/officeDocument/2006/relationships/diagramLayout" Target="../diagrams/layout4.xml"/><Relationship Id="rId3" Type="http://schemas.openxmlformats.org/officeDocument/2006/relationships/diagramQuickStyle" Target="../diagrams/quickStyle4.xml"/><Relationship Id="rId4" Type="http://schemas.openxmlformats.org/officeDocument/2006/relationships/diagramColors" Target="../diagrams/colors4.xml"/><Relationship Id="rId5" Type="http://schemas.microsoft.com/office/2007/relationships/diagramDrawing" Target="../diagrams/drawing4.xml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7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hyperlink" Target="http://localhost:8888/notebooks/Desktop/All%20Labs/Lab%20# 1 Collecting the data.ipynb" TargetMode="External"/><Relationship Id="rId1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Relationship Id="rId12" Type="http://schemas.openxmlformats.org/officeDocument/2006/relationships/image" Target="../media/image26.png"/><Relationship Id="rId13" Type="http://schemas.openxmlformats.org/officeDocument/2006/relationships/hyperlink" Target="http://localhost:8888/notebooks/Desktop/All%20Labs/Lab%20# 1-2 Jupyter-Labs-Webscraping.ipynb" TargetMode="External"/><Relationship Id="rId1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3" descr=""/>
          <p:cNvPicPr/>
          <p:nvPr/>
        </p:nvPicPr>
        <p:blipFill>
          <a:blip r:embed="rId2"/>
          <a:srcRect l="0" t="0" r="0" b="1573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83" name="Rectangle: Rounded Corners 6"/>
          <p:cNvSpPr/>
          <p:nvPr/>
        </p:nvSpPr>
        <p:spPr>
          <a:xfrm>
            <a:off x="0" y="0"/>
            <a:ext cx="12191760" cy="6857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486160" y="806040"/>
            <a:ext cx="7642800" cy="1828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6200" spc="-1" strike="noStrike">
                <a:solidFill>
                  <a:srgbClr val="ffffff"/>
                </a:solidFill>
                <a:latin typeface="Times New Roman"/>
                <a:ea typeface="Tahoma"/>
              </a:rPr>
              <a:t>Winning Space Race</a:t>
            </a:r>
            <a:br>
              <a:rPr sz="6200"/>
            </a:br>
            <a:r>
              <a:rPr b="1" lang="en-US" sz="6200" spc="-1" strike="noStrike">
                <a:solidFill>
                  <a:srgbClr val="ffffff"/>
                </a:solidFill>
                <a:latin typeface="Times New Roman"/>
                <a:ea typeface="Tahoma"/>
              </a:rPr>
              <a:t>with Data Science</a:t>
            </a:r>
            <a:endParaRPr b="0" lang="en-US" sz="6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1619280" y="2904120"/>
            <a:ext cx="8376840" cy="19936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i="1" lang="en-US" sz="2400" spc="-1" strike="noStrike">
                <a:solidFill>
                  <a:srgbClr val="ffffff"/>
                </a:solidFill>
                <a:latin typeface="Times New Roman"/>
                <a:ea typeface="MS PGothic"/>
              </a:rPr>
              <a:t>Muhammad Aamer</a:t>
            </a:r>
            <a:endParaRPr b="0" lang="en-US" sz="2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i="1" lang="en-US" sz="2400" spc="-1" strike="noStrike">
                <a:solidFill>
                  <a:srgbClr val="ffffff"/>
                </a:solidFill>
                <a:latin typeface="Times New Roman"/>
                <a:ea typeface="MS PGothic"/>
              </a:rPr>
              <a:t>July 27, 2023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i="1" lang="en-US" sz="2400" spc="-1" strike="noStrike">
                <a:solidFill>
                  <a:srgbClr val="ffffff"/>
                </a:solidFill>
                <a:latin typeface="Times New Roman"/>
                <a:ea typeface="MS PGothic"/>
              </a:rPr>
              <a:t>	</a:t>
            </a: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Times New Roman"/>
              </a:rPr>
              <a:t>Data Wrangling</a:t>
            </a:r>
            <a:endParaRPr b="0" lang="en-US" sz="5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3" name="Diagram3"/>
          <p:cNvGraphicFramePr/>
          <p:nvPr>
            <p:extLst>
              <p:ext uri="{D42A27DB-BD31-4B8C-83A1-F6EECF244321}">
                <p14:modId xmlns:p14="http://schemas.microsoft.com/office/powerpoint/2010/main" val="1476699627"/>
              </p:ext>
            </p:extLst>
          </p:nvPr>
        </p:nvGraphicFramePr>
        <p:xfrm>
          <a:off x="942840" y="1467720"/>
          <a:ext cx="10515240" cy="424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86" name="Rectangle 2"/>
          <p:cNvSpPr/>
          <p:nvPr/>
        </p:nvSpPr>
        <p:spPr>
          <a:xfrm>
            <a:off x="756000" y="1556280"/>
            <a:ext cx="10950480" cy="5246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Wingdings" charset="2"/>
              <a:buChar char=""/>
            </a:pPr>
            <a:r>
              <a:rPr b="0" lang="en-US" sz="2200" spc="52" strike="noStrike">
                <a:solidFill>
                  <a:srgbClr val="282828"/>
                </a:solidFill>
                <a:latin typeface="Times New Roman"/>
              </a:rPr>
              <a:t>Data was processed  to understand its  quality and create appropriate training labels, as follows</a:t>
            </a:r>
            <a:endParaRPr b="0" lang="en-US" sz="2200" spc="-1" strike="noStrike">
              <a:latin typeface="Arial"/>
            </a:endParaRPr>
          </a:p>
          <a:p>
            <a:pPr marL="364680" indent="-343080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Wingdings" charset="2"/>
              <a:buChar char=""/>
            </a:pPr>
            <a:r>
              <a:rPr b="0" lang="en-US" sz="2200" spc="58" strike="noStrike">
                <a:solidFill>
                  <a:srgbClr val="282828"/>
                </a:solidFill>
                <a:latin typeface="Times New Roman"/>
              </a:rPr>
              <a:t>Missing values across each attribute in the dataframe were identified</a:t>
            </a:r>
            <a:endParaRPr b="0" lang="en-US" sz="2200" spc="-1" strike="noStrike">
              <a:latin typeface="Arial"/>
            </a:endParaRPr>
          </a:p>
          <a:p>
            <a:pPr marL="364680" indent="-343080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Wingdings" charset="2"/>
              <a:buChar char=""/>
            </a:pPr>
            <a:r>
              <a:rPr b="0" lang="en-US" sz="2200" spc="24" strike="noStrike">
                <a:solidFill>
                  <a:srgbClr val="282828"/>
                </a:solidFill>
                <a:latin typeface="Times New Roman"/>
              </a:rPr>
              <a:t>Missing values in column  Payload Mass were replaced  with  mean of the column  values</a:t>
            </a:r>
            <a:endParaRPr b="0" lang="en-US" sz="2200" spc="-1" strike="noStrike">
              <a:latin typeface="Arial"/>
            </a:endParaRPr>
          </a:p>
          <a:p>
            <a:pPr marL="364680" indent="-343080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Wingdings" charset="2"/>
              <a:buChar char=""/>
            </a:pPr>
            <a:r>
              <a:rPr b="0" lang="en-US" sz="2200" spc="58" strike="noStrike">
                <a:solidFill>
                  <a:srgbClr val="282828"/>
                </a:solidFill>
                <a:latin typeface="Times New Roman"/>
              </a:rPr>
              <a:t>Type of each attribute in the frame was verified</a:t>
            </a:r>
            <a:endParaRPr b="0" lang="en-US" sz="2200" spc="-1" strike="noStrike">
              <a:latin typeface="Arial"/>
            </a:endParaRPr>
          </a:p>
          <a:p>
            <a:pPr marL="364680" indent="-343080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Wingdings" charset="2"/>
              <a:buChar char=""/>
            </a:pPr>
            <a:r>
              <a:rPr b="0" lang="en-US" sz="2200" spc="46" strike="noStrike">
                <a:solidFill>
                  <a:srgbClr val="282828"/>
                </a:solidFill>
                <a:latin typeface="Times New Roman"/>
              </a:rPr>
              <a:t>A new attribute has been created  in the  dataframe to indicate whether landing  has</a:t>
            </a: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 been successful or </a:t>
            </a:r>
            <a:r>
              <a:rPr b="0" lang="en-US" sz="2200" spc="60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2200" spc="49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2200" spc="29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2200" spc="19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52" strike="noStrike">
                <a:solidFill>
                  <a:srgbClr val="282828"/>
                </a:solidFill>
                <a:latin typeface="Times New Roman"/>
              </a:rPr>
              <a:t>(</a:t>
            </a:r>
            <a:r>
              <a:rPr b="0" lang="en-US" sz="2200" spc="55" strike="noStrike">
                <a:solidFill>
                  <a:srgbClr val="282828"/>
                </a:solidFill>
                <a:latin typeface="Times New Roman"/>
              </a:rPr>
              <a:t>"</a:t>
            </a:r>
            <a:r>
              <a:rPr b="0" lang="en-US" sz="2200" spc="86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2200" spc="26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2200" spc="69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12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77" strike="noStrike">
                <a:solidFill>
                  <a:srgbClr val="282828"/>
                </a:solidFill>
                <a:latin typeface="Times New Roman"/>
              </a:rPr>
              <a:t>"</a:t>
            </a:r>
            <a:r>
              <a:rPr b="0" lang="en-US" sz="2200" spc="-157" strike="noStrike">
                <a:solidFill>
                  <a:srgbClr val="282828"/>
                </a:solidFill>
                <a:latin typeface="Times New Roman"/>
              </a:rPr>
              <a:t>,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160" strike="noStrike">
                <a:solidFill>
                  <a:srgbClr val="282828"/>
                </a:solidFill>
                <a:latin typeface="Times New Roman"/>
              </a:rPr>
              <a:t>w</a:t>
            </a:r>
            <a:r>
              <a:rPr b="0" lang="en-US" sz="2200" spc="-18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2200" spc="248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2200" spc="-72" strike="noStrike">
                <a:solidFill>
                  <a:srgbClr val="282828"/>
                </a:solidFill>
                <a:latin typeface="Times New Roman"/>
              </a:rPr>
              <a:t>h</a:t>
            </a:r>
            <a:r>
              <a:rPr b="0" lang="en-US" sz="2200" spc="15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v</a:t>
            </a:r>
            <a:r>
              <a:rPr b="0" lang="en-US" sz="2200" spc="-4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2200" spc="-1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lang="en-US" sz="2200" spc="-1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2200" spc="364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83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2200" spc="46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2200" spc="77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225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2200" spc="143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55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2200" spc="111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2200" spc="72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2200" spc="180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29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lang="en-US" sz="2200" spc="46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2200" spc="83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18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lang="en-US" sz="2200" spc="60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2200" spc="12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2200" spc="18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12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128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2200" spc="-29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lang="en-US" sz="2200" spc="-43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2200" spc="128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89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2200" spc="117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2200" spc="-1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2200" spc="165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2200" spc="97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2200" spc="69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2200" spc="24" strike="noStrike">
                <a:solidFill>
                  <a:srgbClr val="282828"/>
                </a:solidFill>
                <a:latin typeface="Times New Roman"/>
              </a:rPr>
              <a:t>g</a:t>
            </a:r>
            <a:r>
              <a:rPr b="0" lang="en-US" sz="2200" spc="15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an</a:t>
            </a:r>
            <a:r>
              <a:rPr b="0" lang="en-US" sz="2200" spc="-1" strike="noStrike">
                <a:solidFill>
                  <a:srgbClr val="282828"/>
                </a:solidFill>
                <a:latin typeface="Times New Roman"/>
              </a:rPr>
              <a:t>d </a:t>
            </a:r>
            <a:r>
              <a:rPr b="0" lang="en-US" sz="2200" spc="43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-435" strike="noStrike">
                <a:solidFill>
                  <a:srgbClr val="282828"/>
                </a:solidFill>
                <a:latin typeface="Times New Roman"/>
              </a:rPr>
              <a:t>1</a:t>
            </a:r>
            <a:r>
              <a:rPr b="0" lang="en-US" sz="2200" spc="-219" strike="noStrike">
                <a:solidFill>
                  <a:srgbClr val="282828"/>
                </a:solidFill>
                <a:latin typeface="Times New Roman"/>
              </a:rPr>
              <a:t>   </a:t>
            </a:r>
            <a:r>
              <a:rPr b="0" lang="en-US" sz="2200" spc="-185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55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2200" spc="111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2200" spc="72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2200" spc="114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2200" spc="100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46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lang="en-US" sz="2200" spc="35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2200" spc="12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2200" spc="18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2200" spc="12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-9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2200" spc="180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2200" spc="18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lang="en-US" sz="2200" spc="24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2200" spc="-26" strike="noStrike">
                <a:solidFill>
                  <a:srgbClr val="282828"/>
                </a:solidFill>
                <a:latin typeface="Times New Roman"/>
              </a:rPr>
              <a:t>)</a:t>
            </a:r>
            <a:endParaRPr b="0" lang="en-US" sz="2200" spc="-1" strike="noStrike">
              <a:latin typeface="Arial"/>
            </a:endParaRPr>
          </a:p>
          <a:p>
            <a:pPr marL="364680" indent="-343080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Wingdings" charset="2"/>
              <a:buChar char=""/>
            </a:pPr>
            <a:r>
              <a:rPr b="0" lang="en-US" sz="2200" spc="-26" strike="noStrike">
                <a:solidFill>
                  <a:srgbClr val="282828"/>
                </a:solidFill>
                <a:latin typeface="Times New Roman"/>
              </a:rPr>
              <a:t>Complete data warngling notebook can be found from the ling. </a:t>
            </a:r>
            <a:r>
              <a:rPr b="0" lang="en-US" sz="2200" spc="-26" strike="noStrike" u="sng">
                <a:solidFill>
                  <a:srgbClr val="0563c1"/>
                </a:solidFill>
                <a:uFillTx/>
                <a:latin typeface="Times New Roman"/>
                <a:hlinkClick r:id="rId5"/>
              </a:rPr>
              <a:t>(Wrangling)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57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EDA with Data Visualization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/>
          </p:nvPr>
        </p:nvSpPr>
        <p:spPr>
          <a:xfrm>
            <a:off x="585000" y="721080"/>
            <a:ext cx="11003040" cy="55094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26000"/>
          </a:bodyPr>
          <a:p>
            <a:pPr marL="457200" indent="-457200" algn="just">
              <a:lnSpc>
                <a:spcPts val="1735"/>
              </a:lnSpc>
              <a:spcBef>
                <a:spcPts val="1001"/>
              </a:spcBef>
              <a:buClr>
                <a:srgbClr val="282828"/>
              </a:buClr>
              <a:buFont typeface="Wingdings" charset="2"/>
              <a:buChar char=""/>
            </a:pPr>
            <a:r>
              <a:rPr b="0" lang="en-US" sz="8800" spc="38" strike="noStrike">
                <a:solidFill>
                  <a:srgbClr val="282828"/>
                </a:solidFill>
                <a:latin typeface="Times New Roman"/>
              </a:rPr>
              <a:t>Following  charts were  plotted  during EDA with  Data Visualization stage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35" strike="noStrike">
                <a:solidFill>
                  <a:srgbClr val="282828"/>
                </a:solidFill>
                <a:latin typeface="Times New Roman"/>
              </a:rPr>
              <a:t>See how continuous launch  attempts and payload affect the  outcome- </a:t>
            </a:r>
            <a:r>
              <a:rPr b="0" i="1" lang="en-US" sz="6400" spc="12" strike="noStrike">
                <a:solidFill>
                  <a:srgbClr val="282828"/>
                </a:solidFill>
                <a:latin typeface="Times New Roman"/>
              </a:rPr>
              <a:t>using </a:t>
            </a:r>
            <a:r>
              <a:rPr b="1" i="1" lang="en-US" sz="6400" spc="35" strike="noStrike">
                <a:solidFill>
                  <a:srgbClr val="282828"/>
                </a:solidFill>
                <a:latin typeface="Times New Roman"/>
              </a:rPr>
              <a:t>scatterplotof </a:t>
            </a:r>
            <a:r>
              <a:rPr b="0" i="1" lang="en-US" sz="6400" spc="12" strike="noStrike">
                <a:solidFill>
                  <a:srgbClr val="282828"/>
                </a:solidFill>
                <a:latin typeface="Times New Roman"/>
              </a:rPr>
              <a:t>Flight Number versus PayloadMass, </a:t>
            </a:r>
            <a:r>
              <a:rPr b="0" i="1" lang="en-US" sz="6400" spc="24" strike="noStrike">
                <a:solidFill>
                  <a:srgbClr val="282828"/>
                </a:solidFill>
                <a:latin typeface="Times New Roman"/>
              </a:rPr>
              <a:t>overlaid  with outcome of the launch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43" strike="noStrike">
                <a:solidFill>
                  <a:srgbClr val="282828"/>
                </a:solidFill>
                <a:latin typeface="Times New Roman"/>
              </a:rPr>
              <a:t>Visualize  relationship between  flight number  and launch  site, and the outcomes of launch  - </a:t>
            </a:r>
            <a:r>
              <a:rPr b="0" i="1" lang="en-US" sz="6400" spc="32" strike="noStrike">
                <a:solidFill>
                  <a:srgbClr val="282828"/>
                </a:solidFill>
                <a:latin typeface="Times New Roman"/>
              </a:rPr>
              <a:t>using </a:t>
            </a:r>
            <a:r>
              <a:rPr b="1" i="1" lang="en-US" sz="6400" spc="43" strike="noStrike">
                <a:solidFill>
                  <a:srgbClr val="282828"/>
                </a:solidFill>
                <a:latin typeface="Times New Roman"/>
              </a:rPr>
              <a:t>scatterplot of </a:t>
            </a:r>
            <a:r>
              <a:rPr b="0" i="1" lang="en-US" sz="6400" spc="32" strike="noStrike">
                <a:solidFill>
                  <a:srgbClr val="282828"/>
                </a:solidFill>
                <a:latin typeface="Times New Roman"/>
              </a:rPr>
              <a:t>FlightNumber </a:t>
            </a:r>
            <a:r>
              <a:rPr b="1" i="1" lang="en-US" sz="6400" spc="-7" strike="noStrike">
                <a:solidFill>
                  <a:srgbClr val="282828"/>
                </a:solidFill>
                <a:latin typeface="Times New Roman"/>
              </a:rPr>
              <a:t>versus LaunchSite, </a:t>
            </a:r>
            <a:r>
              <a:rPr b="0" i="1" lang="en-US" sz="6400" spc="4" strike="noStrike">
                <a:solidFill>
                  <a:srgbClr val="282828"/>
                </a:solidFill>
                <a:latin typeface="Times New Roman"/>
              </a:rPr>
              <a:t>overlaid with outcome of the launch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35" strike="noStrike">
                <a:solidFill>
                  <a:srgbClr val="282828"/>
                </a:solidFill>
                <a:latin typeface="Times New Roman"/>
              </a:rPr>
              <a:t>Inspect relationship between  payload and launch site, and the outcomes of launch - </a:t>
            </a:r>
            <a:r>
              <a:rPr b="0" i="1" lang="en-US" sz="6400" spc="24" strike="noStrike">
                <a:solidFill>
                  <a:srgbClr val="282828"/>
                </a:solidFill>
                <a:latin typeface="Times New Roman"/>
              </a:rPr>
              <a:t>using </a:t>
            </a:r>
            <a:r>
              <a:rPr b="1" i="1" lang="en-US" sz="6400" spc="24" strike="noStrike">
                <a:solidFill>
                  <a:srgbClr val="282828"/>
                </a:solidFill>
                <a:latin typeface="Times New Roman"/>
              </a:rPr>
              <a:t>scatterplot </a:t>
            </a:r>
            <a:r>
              <a:rPr b="0" i="1" lang="en-US" sz="6400" spc="4" strike="noStrike">
                <a:solidFill>
                  <a:srgbClr val="282828"/>
                </a:solidFill>
                <a:latin typeface="Times New Roman"/>
              </a:rPr>
              <a:t>of PayloadMass versus LaunchSite, overlaid with outcome of the launch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29" strike="noStrike">
                <a:solidFill>
                  <a:srgbClr val="282828"/>
                </a:solidFill>
                <a:latin typeface="Times New Roman"/>
              </a:rPr>
              <a:t>Visualize the  relationship between  success rate of each orbit type - </a:t>
            </a:r>
            <a:r>
              <a:rPr b="0" i="1" lang="en-US" sz="6400" spc="1" strike="noStrike">
                <a:solidFill>
                  <a:srgbClr val="282828"/>
                </a:solidFill>
                <a:latin typeface="Times New Roman"/>
              </a:rPr>
              <a:t>using </a:t>
            </a:r>
            <a:r>
              <a:rPr b="1" i="1" lang="en-US" sz="6400" spc="1" strike="noStrike">
                <a:solidFill>
                  <a:srgbClr val="282828"/>
                </a:solidFill>
                <a:latin typeface="Times New Roman"/>
              </a:rPr>
              <a:t>barplot </a:t>
            </a:r>
            <a:r>
              <a:rPr b="0" i="1" lang="en-US" sz="6400" spc="1" strike="noStrike">
                <a:solidFill>
                  <a:srgbClr val="282828"/>
                </a:solidFill>
                <a:latin typeface="Times New Roman"/>
              </a:rPr>
              <a:t>of Orbit versus class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35" strike="noStrike">
                <a:solidFill>
                  <a:srgbClr val="282828"/>
                </a:solidFill>
                <a:latin typeface="Times New Roman"/>
              </a:rPr>
              <a:t>check if there are any relationship between  success rate and orbit type - </a:t>
            </a:r>
            <a:r>
              <a:rPr b="0" i="1" lang="en-US" sz="6400" spc="9" strike="noStrike">
                <a:solidFill>
                  <a:srgbClr val="282828"/>
                </a:solidFill>
                <a:latin typeface="Times New Roman"/>
              </a:rPr>
              <a:t>using </a:t>
            </a:r>
            <a:r>
              <a:rPr b="1" i="1" lang="en-US" sz="6400" spc="9" strike="noStrike">
                <a:solidFill>
                  <a:srgbClr val="282828"/>
                </a:solidFill>
                <a:latin typeface="Times New Roman"/>
              </a:rPr>
              <a:t>barchartf or </a:t>
            </a:r>
            <a:r>
              <a:rPr b="0" i="1" lang="en-US" sz="6400" spc="9" strike="noStrike">
                <a:solidFill>
                  <a:srgbClr val="282828"/>
                </a:solidFill>
                <a:latin typeface="Times New Roman"/>
              </a:rPr>
              <a:t>the success rate of each orbit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i="1" lang="en-US" sz="6400" spc="1" strike="noStrike">
                <a:solidFill>
                  <a:srgbClr val="282828"/>
                </a:solidFill>
                <a:latin typeface="Times New Roman"/>
              </a:rPr>
              <a:t>Find orbits that have high success rate - </a:t>
            </a:r>
            <a:r>
              <a:rPr b="1" i="1" lang="en-US" sz="6400" spc="1" strike="noStrike">
                <a:solidFill>
                  <a:srgbClr val="282828"/>
                </a:solidFill>
                <a:latin typeface="Times New Roman"/>
              </a:rPr>
              <a:t>scatterplot </a:t>
            </a:r>
            <a:r>
              <a:rPr b="0" i="1" lang="en-US" sz="6400" spc="1" strike="noStrike">
                <a:solidFill>
                  <a:srgbClr val="282828"/>
                </a:solidFill>
                <a:latin typeface="Times New Roman"/>
              </a:rPr>
              <a:t>of FlightNumber versus Orbit type, overlaid with outcome of the launch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-72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6400" spc="94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6400" spc="24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6400" spc="72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6400" spc="26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6400" spc="-24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6400" spc="103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6400" spc="43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4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6400" spc="49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6400" spc="-26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6400" spc="-18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6400" spc="194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6400" spc="-4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6400" spc="94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6400" spc="26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6400" spc="24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6400" spc="94" strike="noStrike">
                <a:solidFill>
                  <a:srgbClr val="282828"/>
                </a:solidFill>
                <a:latin typeface="Times New Roman"/>
              </a:rPr>
              <a:t>h</a:t>
            </a:r>
            <a:r>
              <a:rPr b="0" lang="en-US" sz="6400" spc="41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6400" spc="-21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6400" spc="97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-41" strike="noStrike">
                <a:solidFill>
                  <a:srgbClr val="282828"/>
                </a:solidFill>
                <a:latin typeface="Times New Roman"/>
              </a:rPr>
              <a:t>b</a:t>
            </a:r>
            <a:r>
              <a:rPr b="0" lang="en-US" sz="6400" spc="1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6400" spc="145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6400" spc="162" strike="noStrike">
                <a:solidFill>
                  <a:srgbClr val="282828"/>
                </a:solidFill>
                <a:latin typeface="Times New Roman"/>
              </a:rPr>
              <a:t>w</a:t>
            </a:r>
            <a:r>
              <a:rPr b="0" lang="en-US" sz="6400" spc="26" strike="noStrike">
                <a:solidFill>
                  <a:srgbClr val="282828"/>
                </a:solidFill>
                <a:latin typeface="Times New Roman"/>
              </a:rPr>
              <a:t>ee</a:t>
            </a:r>
            <a:r>
              <a:rPr b="0" lang="en-US" sz="6400" spc="-86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6400" spc="-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-114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24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6400" spc="26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6400" spc="-1" strike="noStrike">
                <a:solidFill>
                  <a:srgbClr val="282828"/>
                </a:solidFill>
                <a:latin typeface="Times New Roman"/>
              </a:rPr>
              <a:t>y</a:t>
            </a:r>
            <a:r>
              <a:rPr b="0" lang="en-US" sz="6400" spc="38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6400" spc="26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6400" spc="24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6400" spc="-1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6400" spc="6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24" strike="noStrike">
                <a:solidFill>
                  <a:srgbClr val="282828"/>
                </a:solidFill>
                <a:latin typeface="Times New Roman"/>
              </a:rPr>
              <a:t>an</a:t>
            </a:r>
            <a:r>
              <a:rPr b="0" lang="en-US" sz="6400" spc="-1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6400" spc="86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97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6400" spc="63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6400" spc="97" strike="noStrike">
                <a:solidFill>
                  <a:srgbClr val="282828"/>
                </a:solidFill>
                <a:latin typeface="Times New Roman"/>
              </a:rPr>
              <a:t>b</a:t>
            </a:r>
            <a:r>
              <a:rPr b="0" lang="en-US" sz="6400" spc="38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6400" spc="32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6400" spc="2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12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6400" spc="24" strike="noStrike">
                <a:solidFill>
                  <a:srgbClr val="282828"/>
                </a:solidFill>
                <a:latin typeface="Times New Roman"/>
              </a:rPr>
              <a:t>yp</a:t>
            </a:r>
            <a:r>
              <a:rPr b="0" lang="en-US" sz="6400" spc="-1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6400" spc="214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6400" spc="-75" strike="noStrike">
                <a:solidFill>
                  <a:srgbClr val="282828"/>
                </a:solidFill>
                <a:latin typeface="Times New Roman"/>
              </a:rPr>
              <a:t>-</a:t>
            </a:r>
            <a:r>
              <a:rPr b="0" lang="en-US" sz="6400" spc="35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1" i="1" lang="en-US" sz="6400" spc="1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1" i="1" lang="en-US" sz="6400" spc="-21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1" i="1" lang="en-US" sz="6400" spc="38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1" i="1" lang="en-US" sz="6400" spc="137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1" i="1" lang="en-US" sz="6400" spc="114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1" i="1" lang="en-US" sz="6400" spc="46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1" i="1" lang="en-US" sz="6400" spc="-41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1" i="1" lang="en-US" sz="6400" spc="38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1" i="1" lang="en-US" sz="6400" spc="15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1" i="1" lang="en-US" sz="6400" spc="38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1" i="1" lang="en-US" sz="6400" spc="109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1" i="1" lang="en-US" sz="6400" spc="-35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148" strike="noStrike">
                <a:solidFill>
                  <a:srgbClr val="282828"/>
                </a:solidFill>
                <a:latin typeface="Times New Roman"/>
              </a:rPr>
              <a:t> of   </a:t>
            </a:r>
            <a:r>
              <a:rPr b="0" i="1" lang="en-US" sz="6400" spc="-137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i="1" lang="en-US" sz="6400" spc="-4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i="1" lang="en-US" sz="6400" spc="72" strike="noStrike">
                <a:solidFill>
                  <a:srgbClr val="282828"/>
                </a:solidFill>
                <a:latin typeface="Times New Roman"/>
              </a:rPr>
              <a:t>y</a:t>
            </a:r>
            <a:r>
              <a:rPr b="0" i="1" lang="en-US" sz="6400" spc="-26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i="1" lang="en-US" sz="6400" spc="-4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i="1" lang="en-US" sz="6400" spc="21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i="1" lang="en-US" sz="6400" spc="43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i="1" lang="en-US" sz="6400" spc="32" strike="noStrike">
                <a:solidFill>
                  <a:srgbClr val="282828"/>
                </a:solidFill>
                <a:latin typeface="Times New Roman"/>
              </a:rPr>
              <a:t>M</a:t>
            </a:r>
            <a:r>
              <a:rPr b="0" i="1" lang="en-US" sz="6400" spc="-29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i="1" lang="en-US" sz="6400" spc="26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i="1" lang="en-US" sz="6400" spc="-29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i="1" lang="en-US" sz="6400" spc="-26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21" strike="noStrike">
                <a:solidFill>
                  <a:srgbClr val="282828"/>
                </a:solidFill>
                <a:latin typeface="Times New Roman"/>
              </a:rPr>
              <a:t>ve</a:t>
            </a:r>
            <a:r>
              <a:rPr b="0" i="1" lang="en-US" sz="6400" spc="-15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i="1" lang="en-US" sz="6400" spc="-21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i="1" lang="en-US" sz="6400" spc="-26" strike="noStrike">
                <a:solidFill>
                  <a:srgbClr val="282828"/>
                </a:solidFill>
                <a:latin typeface="Times New Roman"/>
              </a:rPr>
              <a:t>u</a:t>
            </a:r>
            <a:r>
              <a:rPr b="0" i="1" lang="en-US" sz="6400" spc="-1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i="1" lang="en-US" sz="6400" spc="-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29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i="1" lang="en-US" sz="6400" spc="-15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i="1" lang="en-US" sz="6400" spc="-26" strike="noStrike">
                <a:solidFill>
                  <a:srgbClr val="282828"/>
                </a:solidFill>
                <a:latin typeface="Times New Roman"/>
              </a:rPr>
              <a:t>b</a:t>
            </a:r>
            <a:r>
              <a:rPr b="0" i="1" lang="en-US" sz="6400" spc="-9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i="1" lang="en-US" sz="6400" spc="-1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i="1" lang="en-US" sz="6400" spc="-86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41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i="1" lang="en-US" sz="6400" spc="-21" strike="noStrike">
                <a:solidFill>
                  <a:srgbClr val="282828"/>
                </a:solidFill>
                <a:latin typeface="Times New Roman"/>
              </a:rPr>
              <a:t>y</a:t>
            </a:r>
            <a:r>
              <a:rPr b="0" i="1" lang="en-US" sz="6400" spc="-26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i="1" lang="en-US" sz="6400" spc="-69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i="1" lang="en-US" sz="6400" spc="-1" strike="noStrike">
                <a:solidFill>
                  <a:srgbClr val="282828"/>
                </a:solidFill>
                <a:latin typeface="Times New Roman"/>
              </a:rPr>
              <a:t>,</a:t>
            </a:r>
            <a:r>
              <a:rPr b="0" i="1" lang="en-US" sz="6400" spc="270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4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i="1" lang="en-US" sz="6400" spc="26" strike="noStrike">
                <a:solidFill>
                  <a:srgbClr val="282828"/>
                </a:solidFill>
                <a:latin typeface="Times New Roman"/>
              </a:rPr>
              <a:t>v</a:t>
            </a:r>
            <a:r>
              <a:rPr b="0" i="1" lang="en-US" sz="6400" spc="1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i="1" lang="en-US" sz="6400" spc="4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i="1" lang="en-US" sz="6400" spc="-75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i="1" lang="en-US" sz="6400" spc="-4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i="1" lang="en-US" sz="6400" spc="-26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i="1" lang="en-US" sz="6400" spc="18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i="1" lang="en-US" sz="6400" spc="-4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35" strike="noStrike">
                <a:solidFill>
                  <a:srgbClr val="282828"/>
                </a:solidFill>
                <a:latin typeface="Times New Roman"/>
              </a:rPr>
              <a:t>w</a:t>
            </a:r>
            <a:r>
              <a:rPr b="0" i="1" lang="en-US" sz="6400" spc="-9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i="1" lang="en-US" sz="6400" spc="-15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i="1" lang="en-US" sz="6400" spc="-1" strike="noStrike">
                <a:solidFill>
                  <a:srgbClr val="282828"/>
                </a:solidFill>
                <a:latin typeface="Times New Roman"/>
              </a:rPr>
              <a:t>h</a:t>
            </a:r>
            <a:r>
              <a:rPr b="0" i="1" lang="en-US" sz="6400" spc="12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32" strike="noStrike">
                <a:solidFill>
                  <a:srgbClr val="282828"/>
                </a:solidFill>
                <a:latin typeface="Times New Roman"/>
              </a:rPr>
              <a:t>ou</a:t>
            </a:r>
            <a:r>
              <a:rPr b="0" i="1" lang="en-US" sz="6400" spc="15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i="1" lang="en-US" sz="6400" spc="32" strike="noStrike">
                <a:solidFill>
                  <a:srgbClr val="282828"/>
                </a:solidFill>
                <a:latin typeface="Times New Roman"/>
              </a:rPr>
              <a:t>co</a:t>
            </a:r>
            <a:r>
              <a:rPr b="0" i="1" lang="en-US" sz="6400" spc="49" strike="noStrike">
                <a:solidFill>
                  <a:srgbClr val="282828"/>
                </a:solidFill>
                <a:latin typeface="Times New Roman"/>
              </a:rPr>
              <a:t>m</a:t>
            </a:r>
            <a:r>
              <a:rPr b="0" i="1" lang="en-US" sz="6400" spc="52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i="1" lang="en-US" sz="6400" spc="-32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148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i="1" lang="en-US" sz="6400" spc="330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i="1" lang="en-US" sz="6400" spc="-185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18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i="1" lang="en-US" sz="6400" spc="-4" strike="noStrike">
                <a:solidFill>
                  <a:srgbClr val="282828"/>
                </a:solidFill>
                <a:latin typeface="Times New Roman"/>
              </a:rPr>
              <a:t>h</a:t>
            </a:r>
            <a:r>
              <a:rPr b="0" i="1" lang="en-US" sz="6400" spc="46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i="1" lang="en-US" sz="6400" spc="26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i="1" lang="en-US" sz="6400" spc="-100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i="1" lang="en-US" sz="6400" spc="21" strike="noStrike">
                <a:solidFill>
                  <a:srgbClr val="282828"/>
                </a:solidFill>
                <a:latin typeface="Times New Roman"/>
              </a:rPr>
              <a:t>au</a:t>
            </a:r>
            <a:r>
              <a:rPr b="0" i="1" lang="en-US" sz="6400" spc="43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i="1" lang="en-US" sz="6400" spc="26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i="1" lang="en-US" sz="6400" spc="-58" strike="noStrike">
                <a:solidFill>
                  <a:srgbClr val="282828"/>
                </a:solidFill>
                <a:latin typeface="Times New Roman"/>
              </a:rPr>
              <a:t>h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 algn="just">
              <a:lnSpc>
                <a:spcPct val="150000"/>
              </a:lnSpc>
              <a:spcBef>
                <a:spcPts val="499"/>
              </a:spcBef>
              <a:spcAft>
                <a:spcPts val="499"/>
              </a:spcAft>
              <a:buClr>
                <a:srgbClr val="282828"/>
              </a:buClr>
              <a:buFont typeface="Calibri Light"/>
              <a:buAutoNum type="arabicPeriod"/>
            </a:pPr>
            <a:r>
              <a:rPr b="0" lang="en-US" sz="6400" spc="21" strike="noStrike">
                <a:solidFill>
                  <a:srgbClr val="282828"/>
                </a:solidFill>
                <a:latin typeface="Times New Roman"/>
              </a:rPr>
              <a:t>Visualize the  launch success yearly trend - </a:t>
            </a:r>
            <a:r>
              <a:rPr b="1" i="1" lang="en-US" sz="6400" spc="12" strike="noStrike">
                <a:solidFill>
                  <a:srgbClr val="282828"/>
                </a:solidFill>
                <a:latin typeface="Times New Roman"/>
              </a:rPr>
              <a:t>lineplot </a:t>
            </a:r>
            <a:r>
              <a:rPr b="0" lang="en-US" sz="6400" spc="21" strike="noStrike">
                <a:solidFill>
                  <a:srgbClr val="282828"/>
                </a:solidFill>
                <a:latin typeface="Times New Roman"/>
              </a:rPr>
              <a:t>of launch year versus success rate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TextBox 4"/>
          <p:cNvSpPr/>
          <p:nvPr/>
        </p:nvSpPr>
        <p:spPr>
          <a:xfrm>
            <a:off x="1601280" y="6432840"/>
            <a:ext cx="6096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For the completed notebook </a:t>
            </a:r>
            <a:r>
              <a:rPr b="0" lang="en-US" sz="1800" spc="-21" strike="noStrike" u="sng">
                <a:solidFill>
                  <a:srgbClr val="0563c1"/>
                </a:solidFill>
                <a:uFillTx/>
                <a:latin typeface="Times New Roman"/>
                <a:hlinkClick r:id="rId1"/>
              </a:rPr>
              <a:t>Click Here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57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EDA with SQL 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/>
          </p:nvPr>
        </p:nvSpPr>
        <p:spPr>
          <a:xfrm>
            <a:off x="585000" y="721080"/>
            <a:ext cx="11003040" cy="61365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just">
              <a:lnSpc>
                <a:spcPts val="1735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rgbClr val="000000"/>
                </a:solidFill>
                <a:latin typeface="Times New Roman"/>
              </a:rPr>
              <a:t>Following queries have been run as part of exploratory data analysis with SQL:</a:t>
            </a: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Names  of the unique  launch  sites  in the space mission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Five sample records  where launch  sites begin with the string  'CCA’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3. Total payload  mass  carried  by boosters launched  by NASA  (CRS)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Average payload mass  carried by booster version F9 v1.1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Date when the first successful  landing  outcome in ground pad was achieved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Names  of the boosters which have success  in drone ship  and have payload mass  greater than  4000 but less than 6000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Total number  of successful  and  failure mission  outcomes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Names  of the booster versions which  have carried the maximum  payload mass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Month names,  failure  landing  outcomes in drone ships, booster versions and, launch  sites by month  for year 2015 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  <a:p>
            <a:pPr marL="344520" indent="-34452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Arial"/>
              <a:buAutoNum type="arabicPeriod"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Successful  landing  outcomes between 04-06-2010 and 20-03-2017, sorted in descending order</a:t>
            </a:r>
            <a:endParaRPr b="0" lang="en-US" sz="1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TextBox 4"/>
          <p:cNvSpPr/>
          <p:nvPr/>
        </p:nvSpPr>
        <p:spPr>
          <a:xfrm>
            <a:off x="932040" y="6409440"/>
            <a:ext cx="6096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For the completed notebook </a:t>
            </a:r>
            <a:r>
              <a:rPr b="0" lang="en-US" sz="1800" spc="-21" strike="noStrike" u="sng">
                <a:solidFill>
                  <a:srgbClr val="0563c1"/>
                </a:solidFill>
                <a:uFillTx/>
                <a:latin typeface="Times New Roman"/>
                <a:hlinkClick r:id="rId1"/>
              </a:rPr>
              <a:t>Click here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57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Build an Interactive Map with Folium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/>
          </p:nvPr>
        </p:nvSpPr>
        <p:spPr>
          <a:xfrm>
            <a:off x="585000" y="721080"/>
            <a:ext cx="11003040" cy="587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 algn="just">
              <a:lnSpc>
                <a:spcPts val="1735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Folium map object is a map centered on NASA Johnson Space Center at Hooson, Texas</a:t>
            </a:r>
            <a:endParaRPr b="0" lang="en-US" sz="20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32" strike="noStrike">
                <a:solidFill>
                  <a:srgbClr val="282828"/>
                </a:solidFill>
                <a:latin typeface="Times New Roman"/>
              </a:rPr>
              <a:t>Blue circle at NASA Johnson  Space Center's  coordinate  with  label  showing  it  name,  using folium. Circle and </a:t>
            </a:r>
            <a:r>
              <a:rPr b="1" lang="en-US" sz="1800" spc="-41" strike="noStrike">
                <a:solidFill>
                  <a:srgbClr val="282828"/>
                </a:solidFill>
                <a:latin typeface="Times New Roman"/>
              </a:rPr>
              <a:t>folium.map.Marker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1" strike="noStrike">
                <a:solidFill>
                  <a:srgbClr val="282828"/>
                </a:solidFill>
                <a:latin typeface="Times New Roman"/>
              </a:rPr>
              <a:t>Red circles at each launch  site  coordinates with  label  showing  launch  site  name,  using </a:t>
            </a:r>
            <a:r>
              <a:rPr b="1" lang="en-US" sz="1800" spc="1" strike="noStrike">
                <a:solidFill>
                  <a:srgbClr val="282828"/>
                </a:solidFill>
                <a:latin typeface="Times New Roman"/>
              </a:rPr>
              <a:t>folium. Circle, folium.Marker </a:t>
            </a:r>
            <a:r>
              <a:rPr b="0" lang="en-US" sz="1800" spc="1" strike="noStrike">
                <a:solidFill>
                  <a:srgbClr val="282828"/>
                </a:solidFill>
                <a:latin typeface="Times New Roman"/>
              </a:rPr>
              <a:t>and </a:t>
            </a:r>
            <a:r>
              <a:rPr b="1" lang="en-US" sz="1800" spc="1" strike="noStrike">
                <a:solidFill>
                  <a:srgbClr val="282828"/>
                </a:solidFill>
                <a:latin typeface="Times New Roman"/>
              </a:rPr>
              <a:t>folium.features.Divlcon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46" strike="noStrike">
                <a:solidFill>
                  <a:srgbClr val="282828"/>
                </a:solidFill>
                <a:latin typeface="Arial"/>
              </a:rPr>
              <a:t>Grouping  of points  in a cluster to display  multiple  and different information  for the  same coordinates,  using </a:t>
            </a:r>
            <a:r>
              <a:rPr b="1" lang="en-US" sz="1800" spc="-72" strike="noStrike">
                <a:solidFill>
                  <a:srgbClr val="282828"/>
                </a:solidFill>
                <a:latin typeface="Arial"/>
              </a:rPr>
              <a:t>MarkerCluster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46" strike="noStrike">
                <a:solidFill>
                  <a:srgbClr val="282828"/>
                </a:solidFill>
                <a:latin typeface="Arial"/>
              </a:rPr>
              <a:t>Markers to show successful  (green) and unsuccessful  (red) landings,  using folium.Marker and folium.lcon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52" strike="noStrike">
                <a:solidFill>
                  <a:srgbClr val="282828"/>
                </a:solidFill>
                <a:latin typeface="Arial"/>
              </a:rPr>
              <a:t>Add  mouse position  on the map to  get coordinate for  a mouse over the  point on the  map,  using </a:t>
            </a:r>
            <a:r>
              <a:rPr b="1" lang="en-US" sz="1800" spc="-60" strike="noStrike">
                <a:solidFill>
                  <a:srgbClr val="282828"/>
                </a:solidFill>
                <a:latin typeface="Arial"/>
              </a:rPr>
              <a:t>MousePosition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38" strike="noStrike">
                <a:solidFill>
                  <a:srgbClr val="282828"/>
                </a:solidFill>
                <a:latin typeface="Arial"/>
              </a:rPr>
              <a:t>Markers to show  distance  between  launch  site to key </a:t>
            </a:r>
            <a:r>
              <a:rPr b="0" lang="en-US" sz="1800" spc="24" strike="noStrike">
                <a:solidFill>
                  <a:srgbClr val="282828"/>
                </a:solidFill>
                <a:latin typeface="Arial"/>
              </a:rPr>
              <a:t>location  (coastline,  railway,  highway  and city)  using </a:t>
            </a:r>
            <a:r>
              <a:rPr b="0" lang="en-US" sz="1800" spc="60" strike="noStrike">
                <a:solidFill>
                  <a:srgbClr val="282828"/>
                </a:solidFill>
                <a:latin typeface="Arial"/>
              </a:rPr>
              <a:t>folium.Divlcon, folium.map.Marker and folium.Polyline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8600"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Clr>
                <a:srgbClr val="282828"/>
              </a:buClr>
              <a:buFont typeface="Wingdings" charset="2"/>
              <a:buChar char=""/>
            </a:pPr>
            <a:r>
              <a:rPr b="0" lang="en-US" sz="1800" spc="32" strike="noStrike">
                <a:solidFill>
                  <a:srgbClr val="282828"/>
                </a:solidFill>
                <a:latin typeface="Arial"/>
              </a:rPr>
              <a:t>These objects are created in order  to understand </a:t>
            </a:r>
            <a:r>
              <a:rPr b="0" lang="en-US" sz="1800" spc="15" strike="noStrike">
                <a:solidFill>
                  <a:srgbClr val="282828"/>
                </a:solidFill>
                <a:latin typeface="Arial"/>
              </a:rPr>
              <a:t>better the  problem  and the data. 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ct val="100000"/>
              </a:lnSpc>
              <a:spcBef>
                <a:spcPts val="1001"/>
              </a:spcBef>
              <a:spcAft>
                <a:spcPts val="1001"/>
              </a:spcAft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600" spc="-1" strike="noStrike">
              <a:solidFill>
                <a:srgbClr val="000000"/>
              </a:solidFill>
              <a:latin typeface="Calibri"/>
            </a:endParaRPr>
          </a:p>
          <a:p>
            <a:pPr algn="just">
              <a:lnSpc>
                <a:spcPts val="1735"/>
              </a:lnSpc>
              <a:spcBef>
                <a:spcPts val="1001"/>
              </a:spcBef>
              <a:buNone/>
            </a:pP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TextBox 4"/>
          <p:cNvSpPr/>
          <p:nvPr/>
        </p:nvSpPr>
        <p:spPr>
          <a:xfrm>
            <a:off x="1620360" y="6488640"/>
            <a:ext cx="6096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For the completed notebook </a:t>
            </a:r>
            <a:r>
              <a:rPr b="0" lang="en-US" sz="1800" spc="-21" strike="noStrike" u="sng">
                <a:solidFill>
                  <a:srgbClr val="0563c1"/>
                </a:solidFill>
                <a:uFillTx/>
                <a:latin typeface="Times New Roman"/>
                <a:hlinkClick r:id="rId1"/>
              </a:rPr>
              <a:t>Click Here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84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Build a Dashboard with Plotly Dash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/>
          </p:nvPr>
        </p:nvSpPr>
        <p:spPr>
          <a:xfrm>
            <a:off x="655560" y="1216080"/>
            <a:ext cx="11003040" cy="5038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marL="457200" indent="-457200" algn="just">
              <a:lnSpc>
                <a:spcPts val="1735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"/>
            </a:pPr>
            <a:r>
              <a:rPr b="0" lang="en-US" sz="2800" spc="-1" strike="noStrike">
                <a:solidFill>
                  <a:srgbClr val="000000"/>
                </a:solidFill>
                <a:latin typeface="Times New Roman"/>
              </a:rPr>
              <a:t>Dashboard contains the following plots/graphs and interactions: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  <a:p>
            <a:pPr marL="914400" indent="-457200" algn="just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Dropdown which allows a user to choose the launch site or all launch sites (dash_core_components.Dropdown)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457200" algn="just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Pie chart which shows the total success and the total failure for the launch site chosen with the dropdown component (plotly.express.pie)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457200" algn="just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Rangeslider which allows a user to select a payload mass in a fixed range (dash_core_components.RangeSlider) 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  <a:p>
            <a:pPr marL="914400" indent="-457200" algn="just">
              <a:lnSpc>
                <a:spcPct val="150000"/>
              </a:lnSpc>
              <a:spcBef>
                <a:spcPts val="1001"/>
              </a:spcBef>
              <a:spcAft>
                <a:spcPts val="10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• </a:t>
            </a: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Scatter chart which shows the relationship between two variables, in particular Success vs Payload Mass (plotly.express.scatter)</a:t>
            </a:r>
            <a:endParaRPr b="0" lang="en-US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84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Predictive Analysis (Classification)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99" name="Group 19"/>
          <p:cNvGrpSpPr/>
          <p:nvPr/>
        </p:nvGrpSpPr>
        <p:grpSpPr>
          <a:xfrm>
            <a:off x="0" y="989640"/>
            <a:ext cx="11891520" cy="5868000"/>
            <a:chOff x="0" y="989640"/>
            <a:chExt cx="11891520" cy="5868000"/>
          </a:xfrm>
        </p:grpSpPr>
        <p:grpSp>
          <p:nvGrpSpPr>
            <p:cNvPr id="200" name="Group 6"/>
            <p:cNvGrpSpPr/>
            <p:nvPr/>
          </p:nvGrpSpPr>
          <p:grpSpPr>
            <a:xfrm>
              <a:off x="678600" y="989640"/>
              <a:ext cx="4486680" cy="1706040"/>
              <a:chOff x="678600" y="989640"/>
              <a:chExt cx="4486680" cy="1706040"/>
            </a:xfrm>
          </p:grpSpPr>
          <p:sp>
            <p:nvSpPr>
              <p:cNvPr id="201" name="Rectangle: Beveled 4"/>
              <p:cNvSpPr/>
              <p:nvPr/>
            </p:nvSpPr>
            <p:spPr>
              <a:xfrm>
                <a:off x="678600" y="989640"/>
                <a:ext cx="4486680" cy="1706040"/>
              </a:xfrm>
              <a:prstGeom prst="bevel">
                <a:avLst>
                  <a:gd name="adj" fmla="val 12500"/>
                </a:avLst>
              </a:prstGeom>
              <a:solidFill>
                <a:srgbClr val="92d05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2" name="TextBox 5"/>
              <p:cNvSpPr/>
              <p:nvPr/>
            </p:nvSpPr>
            <p:spPr>
              <a:xfrm>
                <a:off x="914400" y="1220760"/>
                <a:ext cx="4015440" cy="1247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• </a:t>
                </a:r>
                <a:r>
                  <a:rPr b="0" lang="en-US" sz="2200" spc="-1" strike="noStrike">
                    <a:solidFill>
                      <a:srgbClr val="000000"/>
                    </a:solidFill>
                    <a:latin typeface="Times New Roman"/>
                  </a:rPr>
                  <a:t>Data Preparation</a:t>
                </a:r>
                <a:endParaRPr b="0" lang="en-US" sz="22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Load dataset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Normalize data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Split data into training and test sets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203" name="Group 7"/>
            <p:cNvGrpSpPr/>
            <p:nvPr/>
          </p:nvGrpSpPr>
          <p:grpSpPr>
            <a:xfrm>
              <a:off x="5176800" y="2688120"/>
              <a:ext cx="6205680" cy="1706040"/>
              <a:chOff x="5176800" y="2688120"/>
              <a:chExt cx="6205680" cy="1706040"/>
            </a:xfrm>
          </p:grpSpPr>
          <p:sp>
            <p:nvSpPr>
              <p:cNvPr id="204" name="Rectangle: Beveled 8"/>
              <p:cNvSpPr/>
              <p:nvPr/>
            </p:nvSpPr>
            <p:spPr>
              <a:xfrm>
                <a:off x="5176800" y="2688120"/>
                <a:ext cx="6205680" cy="1706040"/>
              </a:xfrm>
              <a:prstGeom prst="bevel">
                <a:avLst>
                  <a:gd name="adj" fmla="val 12500"/>
                </a:avLst>
              </a:prstGeom>
              <a:solidFill>
                <a:srgbClr val="92d05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5" name="TextBox 9"/>
              <p:cNvSpPr/>
              <p:nvPr/>
            </p:nvSpPr>
            <p:spPr>
              <a:xfrm>
                <a:off x="5502960" y="2919240"/>
                <a:ext cx="5653440" cy="1247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• </a:t>
                </a:r>
                <a:r>
                  <a:rPr b="0" lang="en-US" sz="2200" spc="-1" strike="noStrike">
                    <a:solidFill>
                      <a:srgbClr val="000000"/>
                    </a:solidFill>
                    <a:latin typeface="Times New Roman"/>
                  </a:rPr>
                  <a:t>Model Preparation</a:t>
                </a:r>
                <a:endParaRPr b="0" lang="en-US" sz="22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Selection of machine learning algorithms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Set parameters for each algorithm to GridSearchCV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Training GridSearch Model with training dataset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grpSp>
          <p:nvGrpSpPr>
            <p:cNvPr id="206" name="Group 10"/>
            <p:cNvGrpSpPr/>
            <p:nvPr/>
          </p:nvGrpSpPr>
          <p:grpSpPr>
            <a:xfrm>
              <a:off x="0" y="4403880"/>
              <a:ext cx="6102000" cy="1706040"/>
              <a:chOff x="0" y="4403880"/>
              <a:chExt cx="6102000" cy="1706040"/>
            </a:xfrm>
          </p:grpSpPr>
          <p:sp>
            <p:nvSpPr>
              <p:cNvPr id="207" name="Rectangle: Beveled 11"/>
              <p:cNvSpPr/>
              <p:nvPr/>
            </p:nvSpPr>
            <p:spPr>
              <a:xfrm>
                <a:off x="0" y="4403880"/>
                <a:ext cx="6102000" cy="1706040"/>
              </a:xfrm>
              <a:prstGeom prst="bevel">
                <a:avLst>
                  <a:gd name="adj" fmla="val 12500"/>
                </a:avLst>
              </a:prstGeom>
              <a:solidFill>
                <a:srgbClr val="92d05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08" name="TextBox 12"/>
              <p:cNvSpPr/>
              <p:nvPr/>
            </p:nvSpPr>
            <p:spPr>
              <a:xfrm>
                <a:off x="243720" y="4639680"/>
                <a:ext cx="5460840" cy="124776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• </a:t>
                </a:r>
                <a:r>
                  <a:rPr b="0" lang="en-US" sz="2200" spc="-1" strike="noStrike">
                    <a:solidFill>
                      <a:srgbClr val="000000"/>
                    </a:solidFill>
                    <a:latin typeface="Times New Roman"/>
                  </a:rPr>
                  <a:t>Model Evaluation</a:t>
                </a:r>
                <a:endParaRPr b="0" lang="en-US" sz="22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Get best hyperparameters for each type of model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Calculate accuracy for each model with test dataset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Plot Confusion Matrix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09" name="Arrow: Bent 13"/>
            <p:cNvSpPr/>
            <p:nvPr/>
          </p:nvSpPr>
          <p:spPr>
            <a:xfrm rot="5400000">
              <a:off x="6450480" y="506520"/>
              <a:ext cx="869400" cy="342396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00b05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10" name="Arrow: Bent 14"/>
            <p:cNvSpPr/>
            <p:nvPr/>
          </p:nvSpPr>
          <p:spPr>
            <a:xfrm flipH="1" rot="16200000">
              <a:off x="3436200" y="2624760"/>
              <a:ext cx="819720" cy="2640600"/>
            </a:xfrm>
            <a:prstGeom prst="bentArrow">
              <a:avLst>
                <a:gd name="adj1" fmla="val 25000"/>
                <a:gd name="adj2" fmla="val 25000"/>
                <a:gd name="adj3" fmla="val 25000"/>
                <a:gd name="adj4" fmla="val 43750"/>
              </a:avLst>
            </a:prstGeom>
            <a:solidFill>
              <a:srgbClr val="00b05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211" name="Group 15"/>
            <p:cNvGrpSpPr/>
            <p:nvPr/>
          </p:nvGrpSpPr>
          <p:grpSpPr>
            <a:xfrm>
              <a:off x="6132240" y="5420520"/>
              <a:ext cx="5759280" cy="1437120"/>
              <a:chOff x="6132240" y="5420520"/>
              <a:chExt cx="5759280" cy="1437120"/>
            </a:xfrm>
          </p:grpSpPr>
          <p:sp>
            <p:nvSpPr>
              <p:cNvPr id="212" name="Rectangle: Beveled 16"/>
              <p:cNvSpPr/>
              <p:nvPr/>
            </p:nvSpPr>
            <p:spPr>
              <a:xfrm>
                <a:off x="6132240" y="5420520"/>
                <a:ext cx="5759280" cy="1437120"/>
              </a:xfrm>
              <a:prstGeom prst="bevel">
                <a:avLst>
                  <a:gd name="adj" fmla="val 12500"/>
                </a:avLst>
              </a:prstGeom>
              <a:solidFill>
                <a:srgbClr val="92d050"/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213" name="TextBox 17"/>
              <p:cNvSpPr/>
              <p:nvPr/>
            </p:nvSpPr>
            <p:spPr>
              <a:xfrm>
                <a:off x="6278040" y="5550120"/>
                <a:ext cx="5421600" cy="973440"/>
              </a:xfrm>
              <a:prstGeom prst="rect">
                <a:avLst/>
              </a:prstGeom>
              <a:noFill/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spAutoFit/>
              </a:bodyPr>
              <a:p>
                <a:pPr>
                  <a:lnSpc>
                    <a:spcPct val="100000"/>
                  </a:lnSpc>
                  <a:buNone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Calibri"/>
                  </a:rPr>
                  <a:t>• </a:t>
                </a:r>
                <a:r>
                  <a:rPr b="0" lang="en-US" sz="2200" spc="-1" strike="noStrike">
                    <a:solidFill>
                      <a:srgbClr val="000000"/>
                    </a:solidFill>
                    <a:latin typeface="Times New Roman"/>
                  </a:rPr>
                  <a:t>Model Comparison</a:t>
                </a:r>
                <a:endParaRPr b="0" lang="en-US" sz="22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Comparison of models according to their accuracy</a:t>
                </a:r>
                <a:endParaRPr b="0" lang="en-US" sz="1800" spc="-1" strike="noStrike">
                  <a:latin typeface="Arial"/>
                </a:endParaRPr>
              </a:p>
              <a:p>
                <a:pPr marL="569880" indent="-225360">
                  <a:lnSpc>
                    <a:spcPct val="100000"/>
                  </a:lnSpc>
                  <a:buClr>
                    <a:srgbClr val="000000"/>
                  </a:buClr>
                  <a:buFont typeface="Wingdings" charset="2"/>
                  <a:buChar char=""/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Times New Roman"/>
                  </a:rPr>
                  <a:t>The model with the best accuracy will be chosen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14" name="Arrow: Bent 18"/>
            <p:cNvSpPr/>
            <p:nvPr/>
          </p:nvSpPr>
          <p:spPr>
            <a:xfrm rot="5400000">
              <a:off x="7263000" y="3652200"/>
              <a:ext cx="626400" cy="2880360"/>
            </a:xfrm>
            <a:prstGeom prst="bentArrow">
              <a:avLst>
                <a:gd name="adj1" fmla="val 25000"/>
                <a:gd name="adj2" fmla="val 25260"/>
                <a:gd name="adj3" fmla="val 25000"/>
                <a:gd name="adj4" fmla="val 43750"/>
              </a:avLst>
            </a:prstGeom>
            <a:solidFill>
              <a:srgbClr val="00b05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84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Results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4" name="Diagram4"/>
          <p:cNvGraphicFramePr/>
          <p:nvPr>
            <p:extLst>
              <p:ext uri="{D42A27DB-BD31-4B8C-83A1-F6EECF244321}">
                <p14:modId xmlns:p14="http://schemas.microsoft.com/office/powerpoint/2010/main" val="2186757908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216" name="Graphic 6" descr="Statistics with solid fill"/>
          <p:cNvPicPr/>
          <p:nvPr/>
        </p:nvPicPr>
        <p:blipFill>
          <a:blip r:embed="rId6"/>
          <a:stretch/>
        </p:blipFill>
        <p:spPr>
          <a:xfrm>
            <a:off x="1065240" y="2310480"/>
            <a:ext cx="748440" cy="748440"/>
          </a:xfrm>
          <a:prstGeom prst="rect">
            <a:avLst/>
          </a:prstGeom>
          <a:ln w="0">
            <a:noFill/>
          </a:ln>
        </p:spPr>
      </p:pic>
      <p:pic>
        <p:nvPicPr>
          <p:cNvPr id="217" name="Graphic 8" descr="Presentation with pie chart with solid fill"/>
          <p:cNvPicPr/>
          <p:nvPr/>
        </p:nvPicPr>
        <p:blipFill>
          <a:blip r:embed="rId7"/>
          <a:stretch/>
        </p:blipFill>
        <p:spPr>
          <a:xfrm>
            <a:off x="1409400" y="3603240"/>
            <a:ext cx="797760" cy="797760"/>
          </a:xfrm>
          <a:prstGeom prst="rect">
            <a:avLst/>
          </a:prstGeom>
          <a:ln w="0">
            <a:noFill/>
          </a:ln>
        </p:spPr>
      </p:pic>
      <p:pic>
        <p:nvPicPr>
          <p:cNvPr id="218" name="Graphic 10" descr="Future with solid fill"/>
          <p:cNvPicPr/>
          <p:nvPr/>
        </p:nvPicPr>
        <p:blipFill>
          <a:blip r:embed="rId8"/>
          <a:stretch/>
        </p:blipFill>
        <p:spPr>
          <a:xfrm>
            <a:off x="986760" y="4829040"/>
            <a:ext cx="914040" cy="914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Rectangle: Rounded Corners 2"/>
          <p:cNvSpPr/>
          <p:nvPr/>
        </p:nvSpPr>
        <p:spPr>
          <a:xfrm>
            <a:off x="0" y="0"/>
            <a:ext cx="12191760" cy="6857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220" name="Content Placeholder 2"/>
          <p:cNvSpPr/>
          <p:nvPr/>
        </p:nvSpPr>
        <p:spPr>
          <a:xfrm>
            <a:off x="0" y="3415680"/>
            <a:ext cx="121917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f02d18"/>
                </a:solidFill>
                <a:latin typeface="Times New Roman"/>
              </a:rPr>
              <a:t>Insights Drawn From EDA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0" y="2291040"/>
            <a:ext cx="1219176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c000"/>
                </a:solidFill>
                <a:latin typeface="Times New Roman"/>
              </a:rPr>
              <a:t>Section # 2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6" dur="indefinite" restart="never" nodeType="tmRoot">
          <p:childTnLst>
            <p:seq>
              <p:cTn id="97" dur="indefinite" nodeType="mainSeq"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lide Background Fill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23" name="Group 16"/>
          <p:cNvGrpSpPr/>
          <p:nvPr/>
        </p:nvGrpSpPr>
        <p:grpSpPr>
          <a:xfrm>
            <a:off x="0" y="0"/>
            <a:ext cx="12188520" cy="6857640"/>
            <a:chOff x="0" y="0"/>
            <a:chExt cx="12188520" cy="6857640"/>
          </a:xfrm>
        </p:grpSpPr>
        <p:sp>
          <p:nvSpPr>
            <p:cNvPr id="224" name="Color"/>
            <p:cNvSpPr/>
            <p:nvPr/>
          </p:nvSpPr>
          <p:spPr>
            <a:xfrm>
              <a:off x="0" y="0"/>
              <a:ext cx="12188520" cy="6857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5" name="Color"/>
            <p:cNvSpPr/>
            <p:nvPr/>
          </p:nvSpPr>
          <p:spPr>
            <a:xfrm>
              <a:off x="0" y="0"/>
              <a:ext cx="12188520" cy="685764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26" name="Picture 9" descr="Chart, scatt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731520" y="3252240"/>
            <a:ext cx="10892880" cy="2484720"/>
          </a:xfrm>
          <a:prstGeom prst="rect">
            <a:avLst/>
          </a:prstGeom>
          <a:ln w="0">
            <a:noFill/>
          </a:ln>
        </p:spPr>
      </p:pic>
      <p:grpSp>
        <p:nvGrpSpPr>
          <p:cNvPr id="227" name="Group 20"/>
          <p:cNvGrpSpPr/>
          <p:nvPr/>
        </p:nvGrpSpPr>
        <p:grpSpPr>
          <a:xfrm>
            <a:off x="1440" y="0"/>
            <a:ext cx="12188520" cy="6857640"/>
            <a:chOff x="1440" y="0"/>
            <a:chExt cx="12188520" cy="6857640"/>
          </a:xfrm>
        </p:grpSpPr>
        <p:sp>
          <p:nvSpPr>
            <p:cNvPr id="228" name="Freeform: Shape 21"/>
            <p:cNvSpPr/>
            <p:nvPr/>
          </p:nvSpPr>
          <p:spPr>
            <a:xfrm>
              <a:off x="27720" y="6015600"/>
              <a:ext cx="2605320" cy="842040"/>
            </a:xfrm>
            <a:custGeom>
              <a:avLst/>
              <a:gdLst/>
              <a:ahLst/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29" name="Freeform: Shape 22"/>
            <p:cNvSpPr/>
            <p:nvPr/>
          </p:nvSpPr>
          <p:spPr>
            <a:xfrm>
              <a:off x="656640" y="5798160"/>
              <a:ext cx="2485080" cy="1059480"/>
            </a:xfrm>
            <a:custGeom>
              <a:avLst/>
              <a:gdLst/>
              <a:ahLst/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0" name="Freeform: Shape 23"/>
            <p:cNvSpPr/>
            <p:nvPr/>
          </p:nvSpPr>
          <p:spPr>
            <a:xfrm>
              <a:off x="3476160" y="0"/>
              <a:ext cx="6176880" cy="1778400"/>
            </a:xfrm>
            <a:custGeom>
              <a:avLst/>
              <a:gdLst/>
              <a:ahLst/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1" name="Freeform: Shape 24"/>
            <p:cNvSpPr/>
            <p:nvPr/>
          </p:nvSpPr>
          <p:spPr>
            <a:xfrm>
              <a:off x="1440" y="2390400"/>
              <a:ext cx="611280" cy="1421280"/>
            </a:xfrm>
            <a:custGeom>
              <a:avLst/>
              <a:gdLst/>
              <a:ahLst/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2" name="Freeform: Shape 25"/>
            <p:cNvSpPr/>
            <p:nvPr/>
          </p:nvSpPr>
          <p:spPr>
            <a:xfrm>
              <a:off x="3794400" y="0"/>
              <a:ext cx="2423520" cy="1343520"/>
            </a:xfrm>
            <a:custGeom>
              <a:avLst/>
              <a:gdLst/>
              <a:ahLst/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3" name="Freeform: Shape 26"/>
            <p:cNvSpPr/>
            <p:nvPr/>
          </p:nvSpPr>
          <p:spPr>
            <a:xfrm>
              <a:off x="10948320" y="0"/>
              <a:ext cx="1241640" cy="2620440"/>
            </a:xfrm>
            <a:custGeom>
              <a:avLst/>
              <a:gdLst/>
              <a:ahLst/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34" name="Freeform: Shape 27"/>
            <p:cNvSpPr/>
            <p:nvPr/>
          </p:nvSpPr>
          <p:spPr>
            <a:xfrm>
              <a:off x="1440" y="0"/>
              <a:ext cx="1577520" cy="979920"/>
            </a:xfrm>
            <a:custGeom>
              <a:avLst/>
              <a:gdLst/>
              <a:ahLst/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789840" y="578880"/>
            <a:ext cx="10743840" cy="1618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70c0"/>
                </a:solidFill>
                <a:uFillTx/>
                <a:latin typeface="Times New Roman"/>
              </a:rPr>
              <a:t>Flight Number vs. Launch Site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TextBox 11"/>
          <p:cNvSpPr/>
          <p:nvPr/>
        </p:nvSpPr>
        <p:spPr>
          <a:xfrm>
            <a:off x="701280" y="2584440"/>
            <a:ext cx="60966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For each site, the success rate is increasing</a:t>
            </a: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Rectangle 12"/>
          <p:cNvSpPr/>
          <p:nvPr/>
        </p:nvSpPr>
        <p:spPr>
          <a:xfrm>
            <a:off x="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Rectangle 14"/>
          <p:cNvSpPr/>
          <p:nvPr/>
        </p:nvSpPr>
        <p:spPr>
          <a:xfrm>
            <a:off x="360" y="0"/>
            <a:ext cx="1219140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53640" y="279360"/>
            <a:ext cx="5974920" cy="7754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just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ff0000"/>
                </a:solidFill>
                <a:uFillTx/>
                <a:latin typeface="Times New Roman"/>
              </a:rPr>
              <a:t>Payload vs. Launch  Site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240" name="Group 16"/>
          <p:cNvGrpSpPr/>
          <p:nvPr/>
        </p:nvGrpSpPr>
        <p:grpSpPr>
          <a:xfrm>
            <a:off x="9676440" y="0"/>
            <a:ext cx="2514960" cy="2174040"/>
            <a:chOff x="9676440" y="0"/>
            <a:chExt cx="2514960" cy="2174040"/>
          </a:xfrm>
        </p:grpSpPr>
        <p:sp>
          <p:nvSpPr>
            <p:cNvPr id="241" name="Freeform: Shape 17"/>
            <p:cNvSpPr/>
            <p:nvPr/>
          </p:nvSpPr>
          <p:spPr>
            <a:xfrm flipH="1">
              <a:off x="9676080" y="4320"/>
              <a:ext cx="2514600" cy="2169720"/>
            </a:xfrm>
            <a:custGeom>
              <a:avLst/>
              <a:gdLst/>
              <a:ahLst/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20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2" name="Freeform: Shape 18"/>
            <p:cNvSpPr/>
            <p:nvPr/>
          </p:nvSpPr>
          <p:spPr>
            <a:xfrm flipH="1">
              <a:off x="9698760" y="0"/>
              <a:ext cx="2492640" cy="1947600"/>
            </a:xfrm>
            <a:custGeom>
              <a:avLst/>
              <a:gdLst/>
              <a:ahLst/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20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Freeform: Shape 19"/>
            <p:cNvSpPr/>
            <p:nvPr/>
          </p:nvSpPr>
          <p:spPr>
            <a:xfrm flipH="1">
              <a:off x="9690480" y="4320"/>
              <a:ext cx="2500560" cy="1972440"/>
            </a:xfrm>
            <a:custGeom>
              <a:avLst/>
              <a:gdLst/>
              <a:ahLst/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20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Freeform: Shape 20"/>
            <p:cNvSpPr/>
            <p:nvPr/>
          </p:nvSpPr>
          <p:spPr>
            <a:xfrm flipH="1">
              <a:off x="9699120" y="4320"/>
              <a:ext cx="2490840" cy="1943280"/>
            </a:xfrm>
            <a:custGeom>
              <a:avLst/>
              <a:gdLst/>
              <a:ahLst/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204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245" name="Picture 7" descr="Chart, scatt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833400" y="1922760"/>
            <a:ext cx="10398600" cy="2651400"/>
          </a:xfrm>
          <a:prstGeom prst="rect">
            <a:avLst/>
          </a:prstGeom>
          <a:ln w="0">
            <a:noFill/>
          </a:ln>
        </p:spPr>
      </p:pic>
      <p:grpSp>
        <p:nvGrpSpPr>
          <p:cNvPr id="246" name="Group 22"/>
          <p:cNvGrpSpPr/>
          <p:nvPr/>
        </p:nvGrpSpPr>
        <p:grpSpPr>
          <a:xfrm>
            <a:off x="-360" y="4322520"/>
            <a:ext cx="3378240" cy="2535120"/>
            <a:chOff x="-360" y="4322520"/>
            <a:chExt cx="3378240" cy="2535120"/>
          </a:xfrm>
        </p:grpSpPr>
        <p:sp>
          <p:nvSpPr>
            <p:cNvPr id="247" name="Freeform: Shape 23"/>
            <p:cNvSpPr/>
            <p:nvPr/>
          </p:nvSpPr>
          <p:spPr>
            <a:xfrm flipV="1">
              <a:off x="360" y="4519080"/>
              <a:ext cx="3362760" cy="2338560"/>
            </a:xfrm>
            <a:custGeom>
              <a:avLst/>
              <a:gdLst/>
              <a:ahLst/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9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8" name="Freeform: Shape 24"/>
            <p:cNvSpPr/>
            <p:nvPr/>
          </p:nvSpPr>
          <p:spPr>
            <a:xfrm flipV="1">
              <a:off x="360" y="4519080"/>
              <a:ext cx="3362760" cy="2338560"/>
            </a:xfrm>
            <a:custGeom>
              <a:avLst/>
              <a:gdLst/>
              <a:ahLst/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9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9" name="Freeform: Shape 25"/>
            <p:cNvSpPr/>
            <p:nvPr/>
          </p:nvSpPr>
          <p:spPr>
            <a:xfrm flipV="1">
              <a:off x="0" y="4498560"/>
              <a:ext cx="3363120" cy="2358360"/>
            </a:xfrm>
            <a:custGeom>
              <a:avLst/>
              <a:gdLst/>
              <a:ahLst/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9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50" name="Freeform: Shape 26"/>
            <p:cNvSpPr/>
            <p:nvPr/>
          </p:nvSpPr>
          <p:spPr>
            <a:xfrm flipV="1">
              <a:off x="360" y="4322160"/>
              <a:ext cx="3377520" cy="2534760"/>
            </a:xfrm>
            <a:custGeom>
              <a:avLst/>
              <a:gdLst/>
              <a:ahLst/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 rotWithShape="0">
              <a:gsLst>
                <a:gs pos="0">
                  <a:srgbClr val="70ad47">
                    <a:alpha val="10196"/>
                  </a:srgbClr>
                </a:gs>
                <a:gs pos="100000">
                  <a:srgbClr val="4472c4">
                    <a:alpha val="10196"/>
                  </a:srgbClr>
                </a:gs>
              </a:gsLst>
              <a:lin ang="96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49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ectangle 51"/>
          <p:cNvSpPr/>
          <p:nvPr/>
        </p:nvSpPr>
        <p:spPr>
          <a:xfrm>
            <a:off x="0" y="0"/>
            <a:ext cx="5020560" cy="64911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94360" y="1209240"/>
            <a:ext cx="3876480" cy="406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Times New Roman"/>
              </a:rPr>
              <a:t>Outline</a:t>
            </a:r>
            <a:endParaRPr b="0" lang="en-US" sz="50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89" name="Group 53"/>
          <p:cNvGrpSpPr/>
          <p:nvPr/>
        </p:nvGrpSpPr>
        <p:grpSpPr>
          <a:xfrm>
            <a:off x="56520" y="2569320"/>
            <a:ext cx="241920" cy="1340640"/>
            <a:chOff x="56520" y="2569320"/>
            <a:chExt cx="241920" cy="1340640"/>
          </a:xfrm>
        </p:grpSpPr>
        <p:sp>
          <p:nvSpPr>
            <p:cNvPr id="90" name="Rectangle 2"/>
            <p:cNvSpPr/>
            <p:nvPr/>
          </p:nvSpPr>
          <p:spPr>
            <a:xfrm rot="5400000">
              <a:off x="237960" y="31388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1" name="Rectangle 59"/>
            <p:cNvSpPr/>
            <p:nvPr/>
          </p:nvSpPr>
          <p:spPr>
            <a:xfrm rot="5400000">
              <a:off x="55080" y="31388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2" name="Rectangle 2"/>
            <p:cNvSpPr/>
            <p:nvPr/>
          </p:nvSpPr>
          <p:spPr>
            <a:xfrm rot="5400000">
              <a:off x="237960" y="29970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3" name="Rectangle 59"/>
            <p:cNvSpPr/>
            <p:nvPr/>
          </p:nvSpPr>
          <p:spPr>
            <a:xfrm rot="5400000">
              <a:off x="55080" y="29970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4" name="Rectangle 2"/>
            <p:cNvSpPr/>
            <p:nvPr/>
          </p:nvSpPr>
          <p:spPr>
            <a:xfrm rot="5400000">
              <a:off x="237960" y="28548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5" name="Rectangle 59"/>
            <p:cNvSpPr/>
            <p:nvPr/>
          </p:nvSpPr>
          <p:spPr>
            <a:xfrm rot="5400000">
              <a:off x="55080" y="28548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6" name="Rectangle 2"/>
            <p:cNvSpPr/>
            <p:nvPr/>
          </p:nvSpPr>
          <p:spPr>
            <a:xfrm rot="5400000">
              <a:off x="237960" y="27126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7" name="Rectangle 59"/>
            <p:cNvSpPr/>
            <p:nvPr/>
          </p:nvSpPr>
          <p:spPr>
            <a:xfrm rot="5400000">
              <a:off x="55080" y="27126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8" name="Rectangle 2"/>
            <p:cNvSpPr/>
            <p:nvPr/>
          </p:nvSpPr>
          <p:spPr>
            <a:xfrm rot="5400000">
              <a:off x="237960" y="25704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99" name="Rectangle 59"/>
            <p:cNvSpPr/>
            <p:nvPr/>
          </p:nvSpPr>
          <p:spPr>
            <a:xfrm rot="5400000">
              <a:off x="55080" y="257040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0" name="Rectangle 2"/>
            <p:cNvSpPr/>
            <p:nvPr/>
          </p:nvSpPr>
          <p:spPr>
            <a:xfrm rot="5400000">
              <a:off x="237960" y="384948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1" name="Rectangle 59"/>
            <p:cNvSpPr/>
            <p:nvPr/>
          </p:nvSpPr>
          <p:spPr>
            <a:xfrm rot="5400000">
              <a:off x="55080" y="384948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2" name="Rectangle 2"/>
            <p:cNvSpPr/>
            <p:nvPr/>
          </p:nvSpPr>
          <p:spPr>
            <a:xfrm rot="5400000">
              <a:off x="237960" y="370728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3" name="Rectangle 59"/>
            <p:cNvSpPr/>
            <p:nvPr/>
          </p:nvSpPr>
          <p:spPr>
            <a:xfrm rot="5400000">
              <a:off x="55080" y="370728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4" name="Rectangle 2"/>
            <p:cNvSpPr/>
            <p:nvPr/>
          </p:nvSpPr>
          <p:spPr>
            <a:xfrm rot="5400000">
              <a:off x="237960" y="35654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5" name="Rectangle 59"/>
            <p:cNvSpPr/>
            <p:nvPr/>
          </p:nvSpPr>
          <p:spPr>
            <a:xfrm rot="5400000">
              <a:off x="55080" y="35654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6" name="Rectangle 2"/>
            <p:cNvSpPr/>
            <p:nvPr/>
          </p:nvSpPr>
          <p:spPr>
            <a:xfrm rot="5400000">
              <a:off x="237960" y="34232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7" name="Rectangle 59"/>
            <p:cNvSpPr/>
            <p:nvPr/>
          </p:nvSpPr>
          <p:spPr>
            <a:xfrm rot="5400000">
              <a:off x="55080" y="34232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" name="Rectangle 2"/>
            <p:cNvSpPr/>
            <p:nvPr/>
          </p:nvSpPr>
          <p:spPr>
            <a:xfrm rot="5400000">
              <a:off x="237960" y="32810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" name="Rectangle 59"/>
            <p:cNvSpPr/>
            <p:nvPr/>
          </p:nvSpPr>
          <p:spPr>
            <a:xfrm rot="5400000">
              <a:off x="55080" y="3281040"/>
              <a:ext cx="61560" cy="590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0" name="Rectangle 75"/>
          <p:cNvSpPr/>
          <p:nvPr/>
        </p:nvSpPr>
        <p:spPr>
          <a:xfrm>
            <a:off x="0" y="6501240"/>
            <a:ext cx="12191760" cy="3564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1" name="Group 2"/>
          <p:cNvGrpSpPr/>
          <p:nvPr/>
        </p:nvGrpSpPr>
        <p:grpSpPr>
          <a:xfrm>
            <a:off x="5877360" y="1559160"/>
            <a:ext cx="5162760" cy="3681360"/>
            <a:chOff x="5877360" y="1559160"/>
            <a:chExt cx="5162760" cy="3681360"/>
          </a:xfrm>
        </p:grpSpPr>
        <p:sp>
          <p:nvSpPr>
            <p:cNvPr id="112" name="Rectangle: Rounded Corners 3"/>
            <p:cNvSpPr/>
            <p:nvPr/>
          </p:nvSpPr>
          <p:spPr>
            <a:xfrm>
              <a:off x="5877360" y="1559160"/>
              <a:ext cx="5158080" cy="50832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3" name="Rectangle 5"/>
            <p:cNvSpPr/>
            <p:nvPr/>
          </p:nvSpPr>
          <p:spPr>
            <a:xfrm>
              <a:off x="6031080" y="1673640"/>
              <a:ext cx="279360" cy="279360"/>
            </a:xfrm>
            <a:prstGeom prst="rect">
              <a:avLst/>
            </a:prstGeom>
            <a:blipFill rotWithShape="0">
              <a:blip r:embed="rId1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4" name="Freeform: Shape 6"/>
            <p:cNvSpPr/>
            <p:nvPr/>
          </p:nvSpPr>
          <p:spPr>
            <a:xfrm>
              <a:off x="6464880" y="1559160"/>
              <a:ext cx="4570560" cy="508320"/>
            </a:xfrm>
            <a:custGeom>
              <a:avLst/>
              <a:gdLst/>
              <a:ahLst/>
              <a:rect l="l" t="t" r="r" b="b"/>
              <a:pathLst>
                <a:path w="4570959" h="508571">
                  <a:moveTo>
                    <a:pt x="0" y="0"/>
                  </a:moveTo>
                  <a:lnTo>
                    <a:pt x="4570959" y="0"/>
                  </a:lnTo>
                  <a:lnTo>
                    <a:pt x="4570959" y="508571"/>
                  </a:lnTo>
                  <a:lnTo>
                    <a:pt x="0" y="5085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54000" rIns="54000" tIns="54000" bIns="54000" anchor="ctr">
              <a:noAutofit/>
            </a:bodyPr>
            <a:p>
              <a:pPr>
                <a:lnSpc>
                  <a:spcPct val="100000"/>
                </a:lnSpc>
                <a:spcAft>
                  <a:spcPts val="561"/>
                </a:spcAft>
                <a:buNone/>
                <a:tabLst>
                  <a:tab algn="l" pos="0"/>
                </a:tabLst>
              </a:pPr>
              <a:r>
                <a:rPr b="0" lang="en-US" sz="1600" spc="29" strike="noStrike">
                  <a:solidFill>
                    <a:srgbClr val="000000"/>
                  </a:solidFill>
                  <a:latin typeface="Times New Roman"/>
                </a:rPr>
                <a:t>Executive Summary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15" name="Rectangle: Rounded Corners 7"/>
            <p:cNvSpPr/>
            <p:nvPr/>
          </p:nvSpPr>
          <p:spPr>
            <a:xfrm>
              <a:off x="5877360" y="2194920"/>
              <a:ext cx="5158080" cy="50832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6" name="Rectangle 8"/>
            <p:cNvSpPr/>
            <p:nvPr/>
          </p:nvSpPr>
          <p:spPr>
            <a:xfrm>
              <a:off x="6031080" y="2309400"/>
              <a:ext cx="279360" cy="279360"/>
            </a:xfrm>
            <a:prstGeom prst="rect">
              <a:avLst/>
            </a:prstGeom>
            <a:blipFill rotWithShape="0">
              <a:blip r:embed="rId2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7" name="Freeform: Shape 9"/>
            <p:cNvSpPr/>
            <p:nvPr/>
          </p:nvSpPr>
          <p:spPr>
            <a:xfrm>
              <a:off x="6464880" y="2194920"/>
              <a:ext cx="4570560" cy="508320"/>
            </a:xfrm>
            <a:custGeom>
              <a:avLst/>
              <a:gdLst/>
              <a:ahLst/>
              <a:rect l="l" t="t" r="r" b="b"/>
              <a:pathLst>
                <a:path w="4570959" h="508571">
                  <a:moveTo>
                    <a:pt x="0" y="0"/>
                  </a:moveTo>
                  <a:lnTo>
                    <a:pt x="4570959" y="0"/>
                  </a:lnTo>
                  <a:lnTo>
                    <a:pt x="4570959" y="508571"/>
                  </a:lnTo>
                  <a:lnTo>
                    <a:pt x="0" y="5085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54000" rIns="54000" tIns="54000" bIns="54000" anchor="ctr">
              <a:noAutofit/>
            </a:bodyPr>
            <a:p>
              <a:pPr>
                <a:lnSpc>
                  <a:spcPct val="100000"/>
                </a:lnSpc>
                <a:spcAft>
                  <a:spcPts val="561"/>
                </a:spcAft>
                <a:buNone/>
                <a:tabLst>
                  <a:tab algn="l" pos="0"/>
                </a:tabLst>
              </a:pPr>
              <a:r>
                <a:rPr b="0" lang="en-US" sz="1600" spc="72" strike="noStrike">
                  <a:solidFill>
                    <a:srgbClr val="282828"/>
                  </a:solidFill>
                  <a:latin typeface="Times New Roman"/>
                </a:rPr>
                <a:t>Introduction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18" name="Rectangle: Rounded Corners 10"/>
            <p:cNvSpPr/>
            <p:nvPr/>
          </p:nvSpPr>
          <p:spPr>
            <a:xfrm>
              <a:off x="5877360" y="2830680"/>
              <a:ext cx="5158080" cy="50832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9" name="Rectangle 11"/>
            <p:cNvSpPr/>
            <p:nvPr/>
          </p:nvSpPr>
          <p:spPr>
            <a:xfrm>
              <a:off x="6031080" y="2944800"/>
              <a:ext cx="279360" cy="279360"/>
            </a:xfrm>
            <a:prstGeom prst="rect">
              <a:avLst/>
            </a:prstGeom>
            <a:blipFill rotWithShape="0">
              <a:blip r:embed="rId3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0" name="Freeform: Shape 12"/>
            <p:cNvSpPr/>
            <p:nvPr/>
          </p:nvSpPr>
          <p:spPr>
            <a:xfrm>
              <a:off x="6464880" y="2830680"/>
              <a:ext cx="4570560" cy="508320"/>
            </a:xfrm>
            <a:custGeom>
              <a:avLst/>
              <a:gdLst/>
              <a:ahLst/>
              <a:rect l="l" t="t" r="r" b="b"/>
              <a:pathLst>
                <a:path w="4570959" h="508571">
                  <a:moveTo>
                    <a:pt x="0" y="0"/>
                  </a:moveTo>
                  <a:lnTo>
                    <a:pt x="4570959" y="0"/>
                  </a:lnTo>
                  <a:lnTo>
                    <a:pt x="4570959" y="508571"/>
                  </a:lnTo>
                  <a:lnTo>
                    <a:pt x="0" y="5085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54000" rIns="54000" tIns="54000" bIns="54000" anchor="ctr">
              <a:noAutofit/>
            </a:bodyPr>
            <a:p>
              <a:pPr>
                <a:lnSpc>
                  <a:spcPct val="100000"/>
                </a:lnSpc>
                <a:spcAft>
                  <a:spcPts val="561"/>
                </a:spcAft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Times New Roman"/>
                </a:rPr>
                <a:t>Methodology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1" name="Rectangle: Rounded Corners 13"/>
            <p:cNvSpPr/>
            <p:nvPr/>
          </p:nvSpPr>
          <p:spPr>
            <a:xfrm>
              <a:off x="5877360" y="3466080"/>
              <a:ext cx="5158080" cy="50832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2" name="Rectangle 14"/>
            <p:cNvSpPr/>
            <p:nvPr/>
          </p:nvSpPr>
          <p:spPr>
            <a:xfrm>
              <a:off x="6031080" y="3580560"/>
              <a:ext cx="279360" cy="279360"/>
            </a:xfrm>
            <a:prstGeom prst="rect">
              <a:avLst/>
            </a:prstGeom>
            <a:blipFill rotWithShape="0">
              <a:blip r:embed="rId4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3" name="Freeform: Shape 15"/>
            <p:cNvSpPr/>
            <p:nvPr/>
          </p:nvSpPr>
          <p:spPr>
            <a:xfrm>
              <a:off x="6464880" y="3466080"/>
              <a:ext cx="4570560" cy="508320"/>
            </a:xfrm>
            <a:custGeom>
              <a:avLst/>
              <a:gdLst/>
              <a:ahLst/>
              <a:rect l="l" t="t" r="r" b="b"/>
              <a:pathLst>
                <a:path w="4570959" h="508571">
                  <a:moveTo>
                    <a:pt x="0" y="0"/>
                  </a:moveTo>
                  <a:lnTo>
                    <a:pt x="4570959" y="0"/>
                  </a:lnTo>
                  <a:lnTo>
                    <a:pt x="4570959" y="508571"/>
                  </a:lnTo>
                  <a:lnTo>
                    <a:pt x="0" y="5085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54000" rIns="54000" tIns="54000" bIns="54000" anchor="ctr">
              <a:noAutofit/>
            </a:bodyPr>
            <a:p>
              <a:pPr>
                <a:lnSpc>
                  <a:spcPct val="100000"/>
                </a:lnSpc>
                <a:spcAft>
                  <a:spcPts val="561"/>
                </a:spcAft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Times New Roman"/>
                </a:rPr>
                <a:t>Results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4" name="Rectangle: Rounded Corners 16"/>
            <p:cNvSpPr/>
            <p:nvPr/>
          </p:nvSpPr>
          <p:spPr>
            <a:xfrm>
              <a:off x="5877360" y="4101840"/>
              <a:ext cx="5158080" cy="50832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5" name="Rectangle 17"/>
            <p:cNvSpPr/>
            <p:nvPr/>
          </p:nvSpPr>
          <p:spPr>
            <a:xfrm>
              <a:off x="6031080" y="4216320"/>
              <a:ext cx="279360" cy="279360"/>
            </a:xfrm>
            <a:prstGeom prst="rect">
              <a:avLst/>
            </a:prstGeom>
            <a:blipFill rotWithShape="0">
              <a:blip r:embed="rId5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6" name="Freeform: Shape 18"/>
            <p:cNvSpPr/>
            <p:nvPr/>
          </p:nvSpPr>
          <p:spPr>
            <a:xfrm>
              <a:off x="6464880" y="4101840"/>
              <a:ext cx="4570560" cy="508320"/>
            </a:xfrm>
            <a:custGeom>
              <a:avLst/>
              <a:gdLst/>
              <a:ahLst/>
              <a:rect l="l" t="t" r="r" b="b"/>
              <a:pathLst>
                <a:path w="4570959" h="508571">
                  <a:moveTo>
                    <a:pt x="0" y="0"/>
                  </a:moveTo>
                  <a:lnTo>
                    <a:pt x="4570959" y="0"/>
                  </a:lnTo>
                  <a:lnTo>
                    <a:pt x="4570959" y="508571"/>
                  </a:lnTo>
                  <a:lnTo>
                    <a:pt x="0" y="5085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54000" rIns="54000" tIns="54000" bIns="54000" anchor="ctr">
              <a:noAutofit/>
            </a:bodyPr>
            <a:p>
              <a:pPr>
                <a:lnSpc>
                  <a:spcPct val="100000"/>
                </a:lnSpc>
                <a:spcAft>
                  <a:spcPts val="561"/>
                </a:spcAft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Times New Roman"/>
                </a:rPr>
                <a:t>Conclusion</a:t>
              </a:r>
              <a:endParaRPr b="0" lang="en-US" sz="1600" spc="-1" strike="noStrike">
                <a:latin typeface="Arial"/>
              </a:endParaRPr>
            </a:p>
          </p:txBody>
        </p:sp>
        <p:sp>
          <p:nvSpPr>
            <p:cNvPr id="127" name="Rectangle: Rounded Corners 22"/>
            <p:cNvSpPr/>
            <p:nvPr/>
          </p:nvSpPr>
          <p:spPr>
            <a:xfrm>
              <a:off x="5882040" y="4727520"/>
              <a:ext cx="5158080" cy="508320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 w="0">
              <a:noFill/>
            </a:ln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bg1">
                <a:lumMod val="95000"/>
                <a:hueOff val="0"/>
                <a:satOff val="0"/>
                <a:lumOff val="0"/>
                <a:alphaOff val="0"/>
              </a:schemeClr>
            </a:fillRef>
            <a:effectRef idx="0">
              <a:schemeClr val="bg1">
                <a:lumMod val="95000"/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8" name="Rectangle 23"/>
            <p:cNvSpPr/>
            <p:nvPr/>
          </p:nvSpPr>
          <p:spPr>
            <a:xfrm>
              <a:off x="6031080" y="4960080"/>
              <a:ext cx="279360" cy="279360"/>
            </a:xfrm>
            <a:prstGeom prst="rect">
              <a:avLst/>
            </a:prstGeom>
            <a:blipFill rotWithShape="0">
              <a:blip r:embed="rId6"/>
              <a:srcRect/>
              <a:stretch/>
            </a:blipFill>
            <a:ln>
              <a:noFill/>
            </a:ln>
          </p:spPr>
          <p:style>
            <a:lnRef idx="2"/>
            <a:fillRef idx="0"/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29" name="Freeform: Shape 24"/>
            <p:cNvSpPr/>
            <p:nvPr/>
          </p:nvSpPr>
          <p:spPr>
            <a:xfrm>
              <a:off x="6464880" y="4732200"/>
              <a:ext cx="4570560" cy="508320"/>
            </a:xfrm>
            <a:custGeom>
              <a:avLst/>
              <a:gdLst/>
              <a:ahLst/>
              <a:rect l="l" t="t" r="r" b="b"/>
              <a:pathLst>
                <a:path w="4570959" h="508571">
                  <a:moveTo>
                    <a:pt x="0" y="0"/>
                  </a:moveTo>
                  <a:lnTo>
                    <a:pt x="4570959" y="0"/>
                  </a:lnTo>
                  <a:lnTo>
                    <a:pt x="4570959" y="508571"/>
                  </a:lnTo>
                  <a:lnTo>
                    <a:pt x="0" y="50857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0"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/>
          </p:style>
          <p:txBody>
            <a:bodyPr numCol="1" spcCol="1440" lIns="54000" rIns="54000" tIns="54000" bIns="54000" anchor="ctr">
              <a:noAutofit/>
            </a:bodyPr>
            <a:p>
              <a:pPr>
                <a:lnSpc>
                  <a:spcPct val="100000"/>
                </a:lnSpc>
                <a:spcAft>
                  <a:spcPts val="561"/>
                </a:spcAft>
                <a:buNone/>
                <a:tabLst>
                  <a:tab algn="l" pos="0"/>
                </a:tabLst>
              </a:pPr>
              <a:r>
                <a:rPr b="0" lang="en-US" sz="1600" spc="-1" strike="noStrike">
                  <a:solidFill>
                    <a:srgbClr val="000000"/>
                  </a:solidFill>
                  <a:latin typeface="Times New Roman"/>
                </a:rPr>
                <a:t>References</a:t>
              </a: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30" name="Title 1"/>
          <p:cNvSpPr/>
          <p:nvPr/>
        </p:nvSpPr>
        <p:spPr>
          <a:xfrm>
            <a:off x="298440" y="305640"/>
            <a:ext cx="11157840" cy="92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Times New Roman"/>
                <a:ea typeface="Tahoma"/>
              </a:rPr>
              <a:t>Winning Space Race with Data Science</a:t>
            </a:r>
            <a:endParaRPr b="0" lang="en-US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12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Picture 7" descr="Chart, bar chart&#10;&#10;Description automatically generated"/>
          <p:cNvPicPr/>
          <p:nvPr/>
        </p:nvPicPr>
        <p:blipFill>
          <a:blip r:embed="rId1"/>
          <a:srcRect l="0" t="2063" r="0" b="0"/>
          <a:stretch/>
        </p:blipFill>
        <p:spPr>
          <a:xfrm>
            <a:off x="1289160" y="1252440"/>
            <a:ext cx="9613080" cy="1946520"/>
          </a:xfrm>
          <a:prstGeom prst="rect">
            <a:avLst/>
          </a:prstGeom>
          <a:ln w="0">
            <a:noFill/>
          </a:ln>
        </p:spPr>
      </p:pic>
      <p:sp>
        <p:nvSpPr>
          <p:cNvPr id="253" name="Right Triangle 14"/>
          <p:cNvSpPr/>
          <p:nvPr/>
        </p:nvSpPr>
        <p:spPr>
          <a:xfrm flipH="1">
            <a:off x="8575920" y="3335760"/>
            <a:ext cx="3291480" cy="320004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Rectangle 16"/>
          <p:cNvSpPr/>
          <p:nvPr/>
        </p:nvSpPr>
        <p:spPr>
          <a:xfrm>
            <a:off x="641880" y="623160"/>
            <a:ext cx="10904760" cy="5607360"/>
          </a:xfrm>
          <a:prstGeom prst="rect">
            <a:avLst/>
          </a:prstGeom>
          <a:noFill/>
          <a:ln w="19050">
            <a:solidFill>
              <a:srgbClr val="000000">
                <a:lumMod val="75000"/>
                <a:lumOff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289160" y="3429000"/>
            <a:ext cx="8921160" cy="1712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Success  Rate vs. Orbit Type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6" name="TextBox 9"/>
          <p:cNvSpPr/>
          <p:nvPr/>
        </p:nvSpPr>
        <p:spPr>
          <a:xfrm>
            <a:off x="1574280" y="3105720"/>
            <a:ext cx="92757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The Orbit Type ES-L1, GEO, HEO and SSO have high success rate.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Rectangle 1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189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1784160" y="483120"/>
            <a:ext cx="9678960" cy="14626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2060"/>
                </a:solidFill>
                <a:uFillTx/>
                <a:latin typeface="Times New Roman"/>
              </a:rPr>
              <a:t>Flight Number vs. Orbit Type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0" name="Picture 6" descr="Chart, scatt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657720" y="2427480"/>
            <a:ext cx="11111760" cy="2973960"/>
          </a:xfrm>
          <a:prstGeom prst="rect">
            <a:avLst/>
          </a:prstGeom>
          <a:ln w="0">
            <a:noFill/>
          </a:ln>
        </p:spPr>
      </p:pic>
      <p:sp>
        <p:nvSpPr>
          <p:cNvPr id="261" name="TextBox 8"/>
          <p:cNvSpPr/>
          <p:nvPr/>
        </p:nvSpPr>
        <p:spPr>
          <a:xfrm>
            <a:off x="583200" y="5470200"/>
            <a:ext cx="1127988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The success in the LEO orbit appears related to the number of flights, on the other hand, there seems to be no relationship between flight number when in GTO orbit.</a:t>
            </a:r>
            <a:endParaRPr b="0" lang="en-US" sz="2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Freeform: Shape 15"/>
          <p:cNvSpPr/>
          <p:nvPr/>
        </p:nvSpPr>
        <p:spPr>
          <a:xfrm rot="10800000">
            <a:off x="-2880" y="3296520"/>
            <a:ext cx="12201840" cy="3561120"/>
          </a:xfrm>
          <a:custGeom>
            <a:avLst/>
            <a:gdLst/>
            <a:ahLst/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906000"/>
            <a:ext cx="4214880" cy="23983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 u="sng">
                <a:solidFill>
                  <a:srgbClr val="000000"/>
                </a:solidFill>
                <a:uFillTx/>
                <a:latin typeface="Calibri Light"/>
              </a:rPr>
              <a:t>Payload vs. Orbit Type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5" name="Picture 6" descr="Chart, scatte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744120" y="787680"/>
            <a:ext cx="10784880" cy="2341800"/>
          </a:xfrm>
          <a:prstGeom prst="rect">
            <a:avLst/>
          </a:prstGeom>
          <a:ln w="0">
            <a:noFill/>
          </a:ln>
        </p:spPr>
      </p:pic>
      <p:sp>
        <p:nvSpPr>
          <p:cNvPr id="266" name="TextBox 8"/>
          <p:cNvSpPr/>
          <p:nvPr/>
        </p:nvSpPr>
        <p:spPr>
          <a:xfrm>
            <a:off x="5630760" y="3884400"/>
            <a:ext cx="5722560" cy="23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</a:rPr>
              <a:t>There are more successful landing rate with heavy payloads for Polar, LEO and ISS orbits.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Rectangle 26"/>
          <p:cNvSpPr/>
          <p:nvPr/>
        </p:nvSpPr>
        <p:spPr>
          <a:xfrm flipH="1">
            <a:off x="0" y="5266440"/>
            <a:ext cx="12191760" cy="15904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4472c4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Rectangle 28"/>
          <p:cNvSpPr/>
          <p:nvPr/>
        </p:nvSpPr>
        <p:spPr>
          <a:xfrm flipH="1">
            <a:off x="-720" y="5270040"/>
            <a:ext cx="12184920" cy="1590480"/>
          </a:xfrm>
          <a:prstGeom prst="rect">
            <a:avLst/>
          </a:prstGeom>
          <a:gradFill rotWithShape="0">
            <a:gsLst>
              <a:gs pos="0">
                <a:srgbClr val="4472c4">
                  <a:alpha val="0"/>
                </a:srgbClr>
              </a:gs>
              <a:gs pos="100000">
                <a:srgbClr val="203864"/>
              </a:gs>
            </a:gsLst>
            <a:lin ang="6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Rectangle 30"/>
          <p:cNvSpPr/>
          <p:nvPr/>
        </p:nvSpPr>
        <p:spPr>
          <a:xfrm flipH="1">
            <a:off x="8114400" y="5265720"/>
            <a:ext cx="4076280" cy="1590480"/>
          </a:xfrm>
          <a:prstGeom prst="rect">
            <a:avLst/>
          </a:prstGeom>
          <a:gradFill rotWithShape="0">
            <a:gsLst>
              <a:gs pos="0">
                <a:srgbClr val="203864"/>
              </a:gs>
              <a:gs pos="100000">
                <a:srgbClr val="4472c4">
                  <a:alpha val="0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Rectangle 32"/>
          <p:cNvSpPr/>
          <p:nvPr/>
        </p:nvSpPr>
        <p:spPr>
          <a:xfrm rot="10800000">
            <a:off x="-12960" y="5263560"/>
            <a:ext cx="12191760" cy="1596960"/>
          </a:xfrm>
          <a:prstGeom prst="rect">
            <a:avLst/>
          </a:prstGeom>
          <a:gradFill rotWithShape="0">
            <a:gsLst>
              <a:gs pos="1000">
                <a:srgbClr val="203864">
                  <a:alpha val="55294"/>
                </a:srgbClr>
              </a:gs>
              <a:gs pos="100000">
                <a:srgbClr val="000000">
                  <a:alpha val="0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1371600" y="5510160"/>
            <a:ext cx="9895680" cy="10332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ffffff"/>
                </a:solidFill>
                <a:uFillTx/>
                <a:latin typeface="Times New Roman"/>
              </a:rPr>
              <a:t>Launch Success  Yearly Trend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3" name="Picture 6" descr="Chart, lin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834120" y="1179000"/>
            <a:ext cx="10730160" cy="2742840"/>
          </a:xfrm>
          <a:prstGeom prst="rect">
            <a:avLst/>
          </a:prstGeom>
          <a:ln w="0">
            <a:noFill/>
          </a:ln>
        </p:spPr>
      </p:pic>
      <p:sp>
        <p:nvSpPr>
          <p:cNvPr id="274" name="TextBox 8"/>
          <p:cNvSpPr/>
          <p:nvPr/>
        </p:nvSpPr>
        <p:spPr>
          <a:xfrm>
            <a:off x="1940400" y="3833280"/>
            <a:ext cx="5360400" cy="1119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The success rate kept increasing since 2013 till 2020.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Rectangle 18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Freeform: Shape 20"/>
          <p:cNvSpPr/>
          <p:nvPr/>
        </p:nvSpPr>
        <p:spPr>
          <a:xfrm>
            <a:off x="0" y="0"/>
            <a:ext cx="12191760" cy="2083320"/>
          </a:xfrm>
          <a:custGeom>
            <a:avLst/>
            <a:gdLst/>
            <a:ahLst/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828720" y="494280"/>
            <a:ext cx="10534320" cy="8172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3600" spc="-1" strike="noStrike" u="sng">
                <a:solidFill>
                  <a:srgbClr val="000000"/>
                </a:solidFill>
                <a:uFillTx/>
                <a:latin typeface="Times New Roman"/>
              </a:rPr>
              <a:t>All Launch  Site Names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8" name="Picture 6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723960" y="2743560"/>
            <a:ext cx="10743840" cy="3169080"/>
          </a:xfrm>
          <a:prstGeom prst="rect">
            <a:avLst/>
          </a:prstGeom>
          <a:ln w="0">
            <a:noFill/>
          </a:ln>
        </p:spPr>
      </p:pic>
      <p:sp>
        <p:nvSpPr>
          <p:cNvPr id="279" name="TextBox 8"/>
          <p:cNvSpPr/>
          <p:nvPr/>
        </p:nvSpPr>
        <p:spPr>
          <a:xfrm>
            <a:off x="988560" y="6095880"/>
            <a:ext cx="6096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Using distinct in query can get unique value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Rectangle 24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108360" y="502920"/>
            <a:ext cx="418500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1" lang="en-US" sz="2800" spc="-1" strike="noStrike">
                <a:solidFill>
                  <a:srgbClr val="000000"/>
                </a:solidFill>
                <a:latin typeface="Times New Roman"/>
              </a:rPr>
              <a:t>Launch Site Names Begin with ‘CCA’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sketch line"/>
          <p:cNvSpPr/>
          <p:nvPr/>
        </p:nvSpPr>
        <p:spPr>
          <a:xfrm rot="5400000">
            <a:off x="3566160" y="1225080"/>
            <a:ext cx="1554120" cy="18000"/>
          </a:xfrm>
          <a:custGeom>
            <a:avLst/>
            <a:gdLst/>
            <a:ahLst/>
            <a:rect l="l" t="t" r="r" b="b"/>
            <a:pathLst>
              <a:path fill="none" w="1554480" h="18288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stroke="0" w="1554480" h="18288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41275">
            <a:solidFill>
              <a:srgbClr val="ed7d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TextBox 6"/>
          <p:cNvSpPr/>
          <p:nvPr/>
        </p:nvSpPr>
        <p:spPr>
          <a:xfrm>
            <a:off x="4654440" y="502920"/>
            <a:ext cx="733608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where function followed by like function filters launch sites that contain substring CCA</a:t>
            </a:r>
            <a:endParaRPr b="0" lang="en-US" sz="1800" spc="-1" strike="noStrike">
              <a:latin typeface="Arial"/>
            </a:endParaRPr>
          </a:p>
          <a:p>
            <a:pPr marL="45720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Limit 5 for showing 5 rows of record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84" name="Picture 8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1109520" y="2291040"/>
            <a:ext cx="9960120" cy="3958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838080" y="3998160"/>
            <a:ext cx="4129200" cy="2216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bb3b90"/>
                </a:solidFill>
                <a:latin typeface="Times New Roman"/>
              </a:rPr>
              <a:t>Total Payload Mass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Arc 15"/>
          <p:cNvSpPr/>
          <p:nvPr/>
        </p:nvSpPr>
        <p:spPr>
          <a:xfrm rot="6268800">
            <a:off x="8718120" y="3339360"/>
            <a:ext cx="298764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Picture 8"/>
          <p:cNvSpPr/>
          <p:nvPr/>
        </p:nvSpPr>
        <p:spPr>
          <a:xfrm>
            <a:off x="659880" y="1000800"/>
            <a:ext cx="10871640" cy="2364480"/>
          </a:xfrm>
          <a:custGeom>
            <a:avLst/>
            <a:gdLst/>
            <a:ah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9" name="TextBox 6"/>
          <p:cNvSpPr/>
          <p:nvPr/>
        </p:nvSpPr>
        <p:spPr>
          <a:xfrm>
            <a:off x="4970880" y="3998160"/>
            <a:ext cx="6382440" cy="2216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515880" indent="-40320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Using SUM to get the sum of all payload masses and using WHERE function to get customer in NASA (CRS).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13"/>
          <p:cNvSpPr/>
          <p:nvPr/>
        </p:nvSpPr>
        <p:spPr>
          <a:xfrm>
            <a:off x="0" y="432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 u="sng">
                <a:solidFill>
                  <a:srgbClr val="000000"/>
                </a:solidFill>
                <a:uFillTx/>
                <a:latin typeface="Times New Roman"/>
              </a:rPr>
              <a:t>Average Payload Mass by F9 v1.1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2" name="TextBox 6"/>
          <p:cNvSpPr/>
          <p:nvPr/>
        </p:nvSpPr>
        <p:spPr>
          <a:xfrm>
            <a:off x="838080" y="1825560"/>
            <a:ext cx="5393160" cy="4350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45720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Using AVG returns the average of all payload masses where the booster version contains the substring F9 v1.1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3" name="!!Arc"/>
          <p:cNvSpPr/>
          <p:nvPr/>
        </p:nvSpPr>
        <p:spPr>
          <a:xfrm flipV="1" rot="21189000">
            <a:off x="6980400" y="1928880"/>
            <a:ext cx="4556160" cy="4556160"/>
          </a:xfrm>
          <a:prstGeom prst="arc">
            <a:avLst>
              <a:gd name="adj1" fmla="val 16200000"/>
              <a:gd name="adj2" fmla="val 20093138"/>
            </a:avLst>
          </a:prstGeom>
          <a:noFill/>
          <a:ln cap="rnd" w="127000">
            <a:solidFill>
              <a:srgbClr val="ffc000">
                <a:alpha val="9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!!Oval"/>
          <p:cNvSpPr/>
          <p:nvPr/>
        </p:nvSpPr>
        <p:spPr>
          <a:xfrm>
            <a:off x="10301040" y="1969200"/>
            <a:ext cx="666360" cy="64836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95" name="Picture 10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943920" y="3236400"/>
            <a:ext cx="9934920" cy="2285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13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Freeform: Shape 15"/>
          <p:cNvSpPr/>
          <p:nvPr/>
        </p:nvSpPr>
        <p:spPr>
          <a:xfrm>
            <a:off x="0" y="0"/>
            <a:ext cx="12191760" cy="2877480"/>
          </a:xfrm>
          <a:custGeom>
            <a:avLst/>
            <a:gdLst/>
            <a:ahLst/>
            <a:rect l="l" t="t" r="r" b="b"/>
            <a:pathLst>
              <a:path w="12192000" h="2877832">
                <a:moveTo>
                  <a:pt x="6789701" y="2809623"/>
                </a:moveTo>
                <a:lnTo>
                  <a:pt x="6788702" y="2809701"/>
                </a:lnTo>
                <a:lnTo>
                  <a:pt x="6788476" y="281023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915388"/>
                </a:lnTo>
                <a:lnTo>
                  <a:pt x="12061096" y="1954428"/>
                </a:lnTo>
                <a:cubicBezTo>
                  <a:pt x="11933500" y="1990642"/>
                  <a:pt x="11805390" y="2025171"/>
                  <a:pt x="11676800" y="2058003"/>
                </a:cubicBezTo>
                <a:cubicBezTo>
                  <a:pt x="11262789" y="2165510"/>
                  <a:pt x="10845343" y="2259112"/>
                  <a:pt x="10425355" y="2341542"/>
                </a:cubicBezTo>
                <a:cubicBezTo>
                  <a:pt x="10092810" y="2406753"/>
                  <a:pt x="9759033" y="2465150"/>
                  <a:pt x="9424022" y="2516704"/>
                </a:cubicBezTo>
                <a:cubicBezTo>
                  <a:pt x="9102997" y="2566361"/>
                  <a:pt x="8781133" y="2610928"/>
                  <a:pt x="8458419" y="2650405"/>
                </a:cubicBezTo>
                <a:cubicBezTo>
                  <a:pt x="8211360" y="2680571"/>
                  <a:pt x="7963792" y="2706144"/>
                  <a:pt x="7715970" y="2730352"/>
                </a:cubicBezTo>
                <a:lnTo>
                  <a:pt x="6951716" y="2796132"/>
                </a:lnTo>
                <a:lnTo>
                  <a:pt x="6936303" y="2798203"/>
                </a:lnTo>
                <a:lnTo>
                  <a:pt x="6790448" y="2809564"/>
                </a:lnTo>
                <a:lnTo>
                  <a:pt x="6799941" y="2811384"/>
                </a:lnTo>
                <a:cubicBezTo>
                  <a:pt x="6811623" y="2811850"/>
                  <a:pt x="6823734" y="2809677"/>
                  <a:pt x="6835432" y="2809677"/>
                </a:cubicBezTo>
                <a:cubicBezTo>
                  <a:pt x="6851580" y="2809677"/>
                  <a:pt x="6867729" y="2807070"/>
                  <a:pt x="6884003" y="2806699"/>
                </a:cubicBezTo>
                <a:cubicBezTo>
                  <a:pt x="7115805" y="2801237"/>
                  <a:pt x="7347351" y="2789070"/>
                  <a:pt x="7578771" y="2774172"/>
                </a:cubicBezTo>
                <a:cubicBezTo>
                  <a:pt x="7927552" y="2751704"/>
                  <a:pt x="8276080" y="2723525"/>
                  <a:pt x="8623845" y="2687275"/>
                </a:cubicBezTo>
                <a:cubicBezTo>
                  <a:pt x="8909939" y="2657977"/>
                  <a:pt x="9195310" y="2623342"/>
                  <a:pt x="9479970" y="2583369"/>
                </a:cubicBezTo>
                <a:cubicBezTo>
                  <a:pt x="9864901" y="2528995"/>
                  <a:pt x="10248014" y="2464281"/>
                  <a:pt x="10629308" y="2389212"/>
                </a:cubicBezTo>
                <a:cubicBezTo>
                  <a:pt x="11090114" y="2298092"/>
                  <a:pt x="11546975" y="2190586"/>
                  <a:pt x="11998498" y="2063218"/>
                </a:cubicBezTo>
                <a:lnTo>
                  <a:pt x="12192000" y="2006219"/>
                </a:lnTo>
                <a:lnTo>
                  <a:pt x="12192000" y="2060956"/>
                </a:lnTo>
                <a:lnTo>
                  <a:pt x="11829257" y="2166255"/>
                </a:lnTo>
                <a:cubicBezTo>
                  <a:pt x="11534769" y="2245952"/>
                  <a:pt x="11238120" y="2316838"/>
                  <a:pt x="10939183" y="2380770"/>
                </a:cubicBezTo>
                <a:cubicBezTo>
                  <a:pt x="10622824" y="2448552"/>
                  <a:pt x="10304941" y="2508549"/>
                  <a:pt x="9985530" y="2560775"/>
                </a:cubicBezTo>
                <a:cubicBezTo>
                  <a:pt x="9720036" y="2604224"/>
                  <a:pt x="9453814" y="2642869"/>
                  <a:pt x="9186882" y="2676722"/>
                </a:cubicBezTo>
                <a:cubicBezTo>
                  <a:pt x="8984197" y="2702296"/>
                  <a:pt x="8781514" y="2726379"/>
                  <a:pt x="8578198" y="2746241"/>
                </a:cubicBezTo>
                <a:cubicBezTo>
                  <a:pt x="8340547" y="2768961"/>
                  <a:pt x="8102644" y="2790436"/>
                  <a:pt x="7864358" y="2807692"/>
                </a:cubicBezTo>
                <a:cubicBezTo>
                  <a:pt x="7554994" y="2830036"/>
                  <a:pt x="7245502" y="2847914"/>
                  <a:pt x="6935502" y="2859086"/>
                </a:cubicBezTo>
                <a:cubicBezTo>
                  <a:pt x="6782917" y="2864549"/>
                  <a:pt x="6630334" y="2868397"/>
                  <a:pt x="6477750" y="2872989"/>
                </a:cubicBezTo>
                <a:cubicBezTo>
                  <a:pt x="6439195" y="2870905"/>
                  <a:pt x="6400529" y="2872530"/>
                  <a:pt x="6362294" y="2877832"/>
                </a:cubicBezTo>
                <a:lnTo>
                  <a:pt x="6057129" y="2877832"/>
                </a:lnTo>
                <a:lnTo>
                  <a:pt x="5977784" y="2873238"/>
                </a:lnTo>
                <a:cubicBezTo>
                  <a:pt x="5740261" y="2860825"/>
                  <a:pt x="5502739" y="2847046"/>
                  <a:pt x="5265087" y="2836989"/>
                </a:cubicBezTo>
                <a:cubicBezTo>
                  <a:pt x="4958267" y="2824573"/>
                  <a:pt x="4651826" y="2804093"/>
                  <a:pt x="4346277" y="2774919"/>
                </a:cubicBezTo>
                <a:cubicBezTo>
                  <a:pt x="4021654" y="2744007"/>
                  <a:pt x="3697795" y="2709372"/>
                  <a:pt x="3373045" y="2676350"/>
                </a:cubicBezTo>
                <a:cubicBezTo>
                  <a:pt x="3035412" y="2642088"/>
                  <a:pt x="2698456" y="2602449"/>
                  <a:pt x="2362173" y="2557423"/>
                </a:cubicBezTo>
                <a:cubicBezTo>
                  <a:pt x="1984692" y="2507270"/>
                  <a:pt x="1608364" y="2449544"/>
                  <a:pt x="1233178" y="2384247"/>
                </a:cubicBezTo>
                <a:cubicBezTo>
                  <a:pt x="842181" y="2315534"/>
                  <a:pt x="453758" y="2237046"/>
                  <a:pt x="68500" y="2144540"/>
                </a:cubicBezTo>
                <a:lnTo>
                  <a:pt x="0" y="2127185"/>
                </a:lnTo>
                <a:lnTo>
                  <a:pt x="0" y="2070696"/>
                </a:lnTo>
                <a:lnTo>
                  <a:pt x="72441" y="2089473"/>
                </a:lnTo>
                <a:cubicBezTo>
                  <a:pt x="247961" y="2131651"/>
                  <a:pt x="424164" y="2170911"/>
                  <a:pt x="600716" y="2207843"/>
                </a:cubicBezTo>
                <a:cubicBezTo>
                  <a:pt x="988279" y="2288657"/>
                  <a:pt x="1378133" y="2357555"/>
                  <a:pt x="1769512" y="2418011"/>
                </a:cubicBezTo>
                <a:cubicBezTo>
                  <a:pt x="2052426" y="2461587"/>
                  <a:pt x="2335725" y="2501684"/>
                  <a:pt x="2613554" y="2534953"/>
                </a:cubicBezTo>
                <a:cubicBezTo>
                  <a:pt x="2605544" y="2537560"/>
                  <a:pt x="2594611" y="2527504"/>
                  <a:pt x="2581134" y="2525022"/>
                </a:cubicBezTo>
                <a:cubicBezTo>
                  <a:pt x="2087178" y="2433070"/>
                  <a:pt x="1597684" y="2322177"/>
                  <a:pt x="1112635" y="2192325"/>
                </a:cubicBezTo>
                <a:cubicBezTo>
                  <a:pt x="880453" y="2130254"/>
                  <a:pt x="649713" y="2063776"/>
                  <a:pt x="420412" y="1992892"/>
                </a:cubicBezTo>
                <a:lnTo>
                  <a:pt x="0" y="1853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631080" y="631080"/>
            <a:ext cx="3599280" cy="1462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2800" spc="-1" strike="noStrike" u="sng">
                <a:solidFill>
                  <a:srgbClr val="ffff00"/>
                </a:solidFill>
                <a:uFillTx/>
                <a:latin typeface="Times New Roman"/>
              </a:rPr>
              <a:t>First Successful  Ground Landing Date</a:t>
            </a:r>
            <a:endParaRPr b="0" lang="en-US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sketch line"/>
          <p:cNvSpPr/>
          <p:nvPr/>
        </p:nvSpPr>
        <p:spPr>
          <a:xfrm rot="5400000">
            <a:off x="3566160" y="1353240"/>
            <a:ext cx="1554120" cy="18000"/>
          </a:xfrm>
          <a:custGeom>
            <a:avLst/>
            <a:gdLst/>
            <a:ahLst/>
            <a:rect l="l" t="t" r="r" b="b"/>
            <a:pathLst>
              <a:path fill="none" w="1554480" h="18288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stroke="0" w="1554480" h="18288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rgbClr val="ffffff"/>
          </a:solidFill>
          <a:ln cap="rnd" w="41275">
            <a:solidFill>
              <a:srgbClr val="ffffff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TextBox 6"/>
          <p:cNvSpPr/>
          <p:nvPr/>
        </p:nvSpPr>
        <p:spPr>
          <a:xfrm>
            <a:off x="4474440" y="631080"/>
            <a:ext cx="7074000" cy="1462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2200" spc="-1" strike="noStrike">
                <a:solidFill>
                  <a:srgbClr val="ffffff"/>
                </a:solidFill>
                <a:latin typeface="Times New Roman"/>
              </a:rPr>
              <a:t>To get the first successful date by using min because the first date is the same with the minimum date.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01" name="Picture 8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631080" y="3205440"/>
            <a:ext cx="10917720" cy="28108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Rectangle 13"/>
          <p:cNvSpPr/>
          <p:nvPr/>
        </p:nvSpPr>
        <p:spPr>
          <a:xfrm>
            <a:off x="0" y="0"/>
            <a:ext cx="1219176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560880" y="387000"/>
            <a:ext cx="11071440" cy="1298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</a:rPr>
              <a:t>Successful Drone Ship Landing with Payload  between 4000  and 6000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Rectangle 15"/>
          <p:cNvSpPr/>
          <p:nvPr/>
        </p:nvSpPr>
        <p:spPr>
          <a:xfrm flipH="1" flipV="1">
            <a:off x="-720" y="1998720"/>
            <a:ext cx="11454120" cy="781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Rectangle 17"/>
          <p:cNvSpPr/>
          <p:nvPr/>
        </p:nvSpPr>
        <p:spPr>
          <a:xfrm>
            <a:off x="0" y="2203200"/>
            <a:ext cx="11382840" cy="4267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" blurRad="139680" dir="5400000" dist="1270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TextBox 6"/>
          <p:cNvSpPr/>
          <p:nvPr/>
        </p:nvSpPr>
        <p:spPr>
          <a:xfrm>
            <a:off x="793800" y="2599560"/>
            <a:ext cx="4530600" cy="3639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WHERE and AND function filter the dataset which is the booster version where landing outcome was successful and payload mass is between 4000 and 6000 kg.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07" name="Picture 8" descr="Graphical user interface, text, application, Word&#10;&#10;Description automatically generated"/>
          <p:cNvPicPr/>
          <p:nvPr/>
        </p:nvPicPr>
        <p:blipFill>
          <a:blip r:embed="rId1"/>
          <a:stretch/>
        </p:blipFill>
        <p:spPr>
          <a:xfrm>
            <a:off x="5675760" y="3408120"/>
            <a:ext cx="5352120" cy="1743120"/>
          </a:xfrm>
          <a:prstGeom prst="rect">
            <a:avLst/>
          </a:prstGeom>
          <a:ln w="0">
            <a:noFill/>
          </a:ln>
        </p:spPr>
      </p:pic>
      <p:sp>
        <p:nvSpPr>
          <p:cNvPr id="308" name="Rectangle 19"/>
          <p:cNvSpPr/>
          <p:nvPr/>
        </p:nvSpPr>
        <p:spPr>
          <a:xfrm rot="5400000">
            <a:off x="11228400" y="2313000"/>
            <a:ext cx="781200" cy="1519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5" descr=""/>
          <p:cNvPicPr/>
          <p:nvPr/>
        </p:nvPicPr>
        <p:blipFill>
          <a:blip r:embed="rId1"/>
          <a:srcRect l="0" t="15730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18"/>
          <p:cNvSpPr/>
          <p:nvPr/>
        </p:nvSpPr>
        <p:spPr>
          <a:xfrm>
            <a:off x="0" y="0"/>
            <a:ext cx="8129520" cy="685764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0040" y="135360"/>
            <a:ext cx="6890760" cy="632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Times New Roman"/>
              </a:rPr>
              <a:t>Executive Summery</a:t>
            </a:r>
            <a:endParaRPr b="0" lang="en-US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134" name="Group 20"/>
          <p:cNvGrpSpPr/>
          <p:nvPr/>
        </p:nvGrpSpPr>
        <p:grpSpPr>
          <a:xfrm>
            <a:off x="11123280" y="713520"/>
            <a:ext cx="1068480" cy="2126160"/>
            <a:chOff x="11123280" y="713520"/>
            <a:chExt cx="1068480" cy="2126160"/>
          </a:xfrm>
        </p:grpSpPr>
        <p:sp>
          <p:nvSpPr>
            <p:cNvPr id="135" name="Rectangle 21"/>
            <p:cNvSpPr/>
            <p:nvPr/>
          </p:nvSpPr>
          <p:spPr>
            <a:xfrm rot="2700000">
              <a:off x="11235600" y="1893960"/>
              <a:ext cx="541440" cy="541440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" name="Isosceles Triangle 22"/>
            <p:cNvSpPr/>
            <p:nvPr/>
          </p:nvSpPr>
          <p:spPr>
            <a:xfrm rot="16200000">
              <a:off x="10594440" y="1242360"/>
              <a:ext cx="2126160" cy="1068480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37" name="Isosceles Triangle 24"/>
          <p:cNvSpPr/>
          <p:nvPr/>
        </p:nvSpPr>
        <p:spPr>
          <a:xfrm rot="5400000">
            <a:off x="-501120" y="5103000"/>
            <a:ext cx="2017080" cy="10137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Rectangle 26"/>
          <p:cNvSpPr/>
          <p:nvPr/>
        </p:nvSpPr>
        <p:spPr>
          <a:xfrm rot="2700000">
            <a:off x="427680" y="5728680"/>
            <a:ext cx="485280" cy="48528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ontent Placeholder 2"/>
          <p:cNvSpPr/>
          <p:nvPr/>
        </p:nvSpPr>
        <p:spPr>
          <a:xfrm>
            <a:off x="717120" y="970200"/>
            <a:ext cx="7088040" cy="3068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38000"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Wingdings" charset="2"/>
              <a:buChar char=""/>
            </a:pPr>
            <a:r>
              <a:rPr b="1" lang="en-US" sz="9800" spc="-1" strike="noStrike">
                <a:solidFill>
                  <a:srgbClr val="00b0f0"/>
                </a:solidFill>
                <a:latin typeface="Times New Roman"/>
              </a:rPr>
              <a:t>Summary of Methodologies</a:t>
            </a:r>
            <a:endParaRPr b="0" lang="en-US" sz="98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9" strike="noStrike">
                <a:solidFill>
                  <a:srgbClr val="000000"/>
                </a:solidFill>
                <a:latin typeface="Times New Roman"/>
              </a:rPr>
              <a:t>Data Collection via API  and Web Scraping</a:t>
            </a:r>
            <a:endParaRPr b="0" lang="en-US" sz="55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26" strike="noStrike">
                <a:solidFill>
                  <a:srgbClr val="000000"/>
                </a:solidFill>
                <a:latin typeface="Times New Roman"/>
              </a:rPr>
              <a:t>Data Wrangling</a:t>
            </a:r>
            <a:endParaRPr b="0" lang="en-US" sz="55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15" strike="noStrike">
                <a:solidFill>
                  <a:srgbClr val="000000"/>
                </a:solidFill>
                <a:latin typeface="Times New Roman"/>
              </a:rPr>
              <a:t>Exploratory Data Analysis (EDA) with SQL</a:t>
            </a:r>
            <a:endParaRPr b="0" lang="en-US" sz="55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9" strike="noStrike">
                <a:solidFill>
                  <a:srgbClr val="000000"/>
                </a:solidFill>
                <a:latin typeface="Times New Roman"/>
              </a:rPr>
              <a:t>EDA with  Data Visualization</a:t>
            </a:r>
            <a:endParaRPr b="0" lang="en-US" sz="55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18" strike="noStrike">
                <a:solidFill>
                  <a:srgbClr val="000000"/>
                </a:solidFill>
                <a:latin typeface="Times New Roman"/>
              </a:rPr>
              <a:t>Building a  Data Visualization (map) with  Folium</a:t>
            </a:r>
            <a:endParaRPr b="0" lang="en-US" sz="55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21" strike="noStrike">
                <a:solidFill>
                  <a:srgbClr val="000000"/>
                </a:solidFill>
                <a:latin typeface="Times New Roman"/>
              </a:rPr>
              <a:t>Building an Interactive  Dashboard with Plotly Dash</a:t>
            </a:r>
            <a:endParaRPr b="0" lang="en-US" sz="55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5500" spc="21" strike="noStrike">
                <a:solidFill>
                  <a:srgbClr val="000000"/>
                </a:solidFill>
                <a:latin typeface="Times New Roman"/>
              </a:rPr>
              <a:t>Predictive Analysis (Classification)</a:t>
            </a:r>
            <a:endParaRPr b="0" lang="en-US" sz="5500" spc="-1" strike="noStrike">
              <a:latin typeface="Arial"/>
            </a:endParaRPr>
          </a:p>
        </p:txBody>
      </p:sp>
      <p:sp>
        <p:nvSpPr>
          <p:cNvPr id="140" name="Content Placeholder 2"/>
          <p:cNvSpPr/>
          <p:nvPr/>
        </p:nvSpPr>
        <p:spPr>
          <a:xfrm>
            <a:off x="668160" y="3912120"/>
            <a:ext cx="6514920" cy="207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marL="457200" indent="-457200">
              <a:lnSpc>
                <a:spcPct val="90000"/>
              </a:lnSpc>
              <a:spcBef>
                <a:spcPts val="1001"/>
              </a:spcBef>
              <a:buClr>
                <a:srgbClr val="00b0f0"/>
              </a:buClr>
              <a:buFont typeface="Wingdings" charset="2"/>
              <a:buChar char=""/>
            </a:pPr>
            <a:r>
              <a:rPr b="1" lang="en-US" sz="3200" spc="-1" strike="noStrike">
                <a:solidFill>
                  <a:srgbClr val="00b0f0"/>
                </a:solidFill>
                <a:latin typeface="Times New Roman"/>
              </a:rPr>
              <a:t>Summary of All Results</a:t>
            </a:r>
            <a:endParaRPr b="0" lang="en-US" sz="32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-9" strike="noStrike">
                <a:solidFill>
                  <a:srgbClr val="000000"/>
                </a:solidFill>
                <a:latin typeface="Times New Roman"/>
              </a:rPr>
              <a:t>EDA results</a:t>
            </a:r>
            <a:endParaRPr b="0" lang="en-US" sz="18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38" strike="noStrike">
                <a:solidFill>
                  <a:srgbClr val="000000"/>
                </a:solidFill>
                <a:latin typeface="Times New Roman"/>
              </a:rPr>
              <a:t>Interactive Maps and Dashboard</a:t>
            </a:r>
            <a:endParaRPr b="0" lang="en-US" sz="1800" spc="-1" strike="noStrike">
              <a:latin typeface="Arial"/>
            </a:endParaRPr>
          </a:p>
          <a:p>
            <a:pPr marL="914400" indent="-4572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Wingdings" charset="2"/>
              <a:buChar char=""/>
            </a:pPr>
            <a:r>
              <a:rPr b="0" lang="en-US" sz="1800" spc="29" strike="noStrike">
                <a:solidFill>
                  <a:srgbClr val="000000"/>
                </a:solidFill>
                <a:latin typeface="Times New Roman"/>
              </a:rPr>
              <a:t>Predictive results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</a:pPr>
            <a:endParaRPr b="0" lang="en-US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Rectangle 10"/>
          <p:cNvSpPr/>
          <p:nvPr/>
        </p:nvSpPr>
        <p:spPr>
          <a:xfrm>
            <a:off x="0" y="0"/>
            <a:ext cx="12191760" cy="6856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45120" y="525960"/>
            <a:ext cx="4282560" cy="11998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</a:rPr>
              <a:t>Build a Dashboard with Plotly Dash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Rectangle 12"/>
          <p:cNvSpPr/>
          <p:nvPr/>
        </p:nvSpPr>
        <p:spPr>
          <a:xfrm flipH="1">
            <a:off x="615960" y="1945080"/>
            <a:ext cx="4023000" cy="27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TextBox 3"/>
          <p:cNvSpPr/>
          <p:nvPr/>
        </p:nvSpPr>
        <p:spPr>
          <a:xfrm>
            <a:off x="645120" y="2031120"/>
            <a:ext cx="4282560" cy="351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COUNT function in conjunction with GROUP BY characterize data under various groupings. A combination of same values (on a column) will be treated as an individual group.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13" name="Rectangle 14"/>
          <p:cNvSpPr/>
          <p:nvPr/>
        </p:nvSpPr>
        <p:spPr>
          <a:xfrm rot="5400000">
            <a:off x="-225360" y="6053040"/>
            <a:ext cx="740160" cy="1537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Rectangle 16"/>
          <p:cNvSpPr/>
          <p:nvPr/>
        </p:nvSpPr>
        <p:spPr>
          <a:xfrm rot="5400000">
            <a:off x="5905440" y="214560"/>
            <a:ext cx="740160" cy="1183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Rectangle 18"/>
          <p:cNvSpPr/>
          <p:nvPr/>
        </p:nvSpPr>
        <p:spPr>
          <a:xfrm>
            <a:off x="5696640" y="354960"/>
            <a:ext cx="6184440" cy="59148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t" blurRad="139680" dir="5400000" dist="127080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16" name="Picture 5" descr="Graphical user interface, text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5844600" y="1767600"/>
            <a:ext cx="5957280" cy="2643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631080" y="640080"/>
            <a:ext cx="10398240" cy="9151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Boosters Carried Maximum Payload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sketch line"/>
          <p:cNvSpPr/>
          <p:nvPr/>
        </p:nvSpPr>
        <p:spPr>
          <a:xfrm>
            <a:off x="643320" y="2372760"/>
            <a:ext cx="3254760" cy="18000"/>
          </a:xfrm>
          <a:custGeom>
            <a:avLst/>
            <a:gdLst/>
            <a:ahLst/>
            <a:rect l="l" t="t" r="r" b="b"/>
            <a:pathLst>
              <a:path fill="none" w="3255095" h="18288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stroke="0" w="3255095" h="18288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38100">
            <a:solidFill>
              <a:srgbClr val="ed7d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TextBox 3"/>
          <p:cNvSpPr/>
          <p:nvPr/>
        </p:nvSpPr>
        <p:spPr>
          <a:xfrm>
            <a:off x="631080" y="2660760"/>
            <a:ext cx="3865320" cy="1401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4000"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The main query uses subquery results and returns booster version with the heaviest payload mass. The subquery filters data (the heaviest payload mass) by using WHERE function and MAX function.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1" name="Picture 5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4703760" y="2296800"/>
            <a:ext cx="7054920" cy="347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0" y="9360"/>
            <a:ext cx="12136680" cy="8434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 u="sng">
                <a:solidFill>
                  <a:srgbClr val="000000"/>
                </a:solidFill>
                <a:uFillTx/>
                <a:latin typeface="Times New Roman"/>
              </a:rPr>
              <a:t>2015 Launch Records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TextBox 3"/>
          <p:cNvSpPr/>
          <p:nvPr/>
        </p:nvSpPr>
        <p:spPr>
          <a:xfrm>
            <a:off x="1243080" y="1140480"/>
            <a:ext cx="97153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Failed landing outcomes in drone ship, their booster versions, and launch site names for in year 2015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4" name="Picture 5" descr="Graphical user interface, text, application, email&#10;&#10;Description automatically generated"/>
          <p:cNvPicPr/>
          <p:nvPr/>
        </p:nvPicPr>
        <p:blipFill>
          <a:blip r:embed="rId1"/>
          <a:stretch/>
        </p:blipFill>
        <p:spPr>
          <a:xfrm>
            <a:off x="1029960" y="2143080"/>
            <a:ext cx="10131840" cy="3200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own Arrow 7"/>
          <p:cNvSpPr/>
          <p:nvPr/>
        </p:nvSpPr>
        <p:spPr>
          <a:xfrm rot="16200000">
            <a:off x="800280" y="1491840"/>
            <a:ext cx="3333240" cy="3498840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1028880" y="1967400"/>
            <a:ext cx="2628720" cy="25470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3000" spc="-1" strike="noStrike">
                <a:solidFill>
                  <a:srgbClr val="ffc000"/>
                </a:solidFill>
                <a:latin typeface="Times New Roman"/>
              </a:rPr>
              <a:t>Rank Landing Outcomes Between 2010-06-04 and 2017- 03-20</a:t>
            </a:r>
            <a:endParaRPr b="0" lang="en-US" sz="3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7" name="Picture 3" descr="Table&#10;&#10;Description automatically generated"/>
          <p:cNvPicPr/>
          <p:nvPr/>
        </p:nvPicPr>
        <p:blipFill>
          <a:blip r:embed="rId1"/>
          <a:stretch/>
        </p:blipFill>
        <p:spPr>
          <a:xfrm>
            <a:off x="4617000" y="1279800"/>
            <a:ext cx="6780240" cy="43052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Rectangle: Rounded Corners 2"/>
          <p:cNvSpPr/>
          <p:nvPr/>
        </p:nvSpPr>
        <p:spPr>
          <a:xfrm>
            <a:off x="0" y="0"/>
            <a:ext cx="12191760" cy="6857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29" name="Content Placeholder 2"/>
          <p:cNvSpPr/>
          <p:nvPr/>
        </p:nvSpPr>
        <p:spPr>
          <a:xfrm>
            <a:off x="0" y="3415680"/>
            <a:ext cx="121917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f02d18"/>
                </a:solidFill>
                <a:latin typeface="Times New Roman"/>
              </a:rPr>
              <a:t>Launch Sites Proximities Analysis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0" y="2291040"/>
            <a:ext cx="1219176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c000"/>
                </a:solidFill>
                <a:latin typeface="Times New Roman"/>
              </a:rPr>
              <a:t>Section # 3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31080" y="640080"/>
            <a:ext cx="4818600" cy="14810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98000"/>
          </a:bodyPr>
          <a:p>
            <a:pPr>
              <a:lnSpc>
                <a:spcPct val="90000"/>
              </a:lnSpc>
              <a:buNone/>
            </a:pPr>
            <a:r>
              <a:rPr b="1" lang="en-US" sz="5000" spc="-1" strike="noStrike" u="sng">
                <a:solidFill>
                  <a:srgbClr val="000000"/>
                </a:solidFill>
                <a:uFillTx/>
                <a:latin typeface="Calibri Light"/>
              </a:rPr>
              <a:t>All Launch Site Location</a:t>
            </a:r>
            <a:endParaRPr b="0" lang="en-US" sz="5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sketch line"/>
          <p:cNvSpPr/>
          <p:nvPr/>
        </p:nvSpPr>
        <p:spPr>
          <a:xfrm>
            <a:off x="643320" y="2372760"/>
            <a:ext cx="3254760" cy="18000"/>
          </a:xfrm>
          <a:custGeom>
            <a:avLst/>
            <a:gdLst/>
            <a:ahLst/>
            <a:rect l="l" t="t" r="r" b="b"/>
            <a:pathLst>
              <a:path fill="none" w="3255095" h="18288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stroke="0" w="3255095" h="18288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38100">
            <a:solidFill>
              <a:srgbClr val="ed7d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TextBox 3"/>
          <p:cNvSpPr/>
          <p:nvPr/>
        </p:nvSpPr>
        <p:spPr>
          <a:xfrm>
            <a:off x="631080" y="2660760"/>
            <a:ext cx="4818600" cy="354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2200" spc="-1" strike="noStrike">
                <a:solidFill>
                  <a:srgbClr val="000000"/>
                </a:solidFill>
                <a:latin typeface="Times New Roman"/>
              </a:rPr>
              <a:t>All launch sites are in proximity to the Equator line, and they are very close proximity to the coast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35" name="Picture 5" descr="Map&#10;&#10;Description automatically generated"/>
          <p:cNvPicPr/>
          <p:nvPr/>
        </p:nvPicPr>
        <p:blipFill>
          <a:blip r:embed="rId1"/>
          <a:stretch/>
        </p:blipFill>
        <p:spPr>
          <a:xfrm>
            <a:off x="6099120" y="1716840"/>
            <a:ext cx="5458680" cy="332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PlaceHolder 1"/>
          <p:cNvSpPr>
            <a:spLocks noGrp="1"/>
          </p:cNvSpPr>
          <p:nvPr>
            <p:ph type="title"/>
          </p:nvPr>
        </p:nvSpPr>
        <p:spPr>
          <a:xfrm>
            <a:off x="1215360" y="5024520"/>
            <a:ext cx="7131960" cy="11800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just">
              <a:lnSpc>
                <a:spcPct val="90000"/>
              </a:lnSpc>
              <a:buNone/>
            </a:pPr>
            <a:r>
              <a:rPr b="1" lang="en-US" sz="3200" spc="-1" strike="noStrike" u="sng">
                <a:solidFill>
                  <a:srgbClr val="000000"/>
                </a:solidFill>
                <a:uFillTx/>
                <a:latin typeface="Times New Roman"/>
              </a:rPr>
              <a:t>Color-Labeled Markers with Outcomes</a:t>
            </a:r>
            <a:endParaRPr b="0" lang="en-US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Arc 12"/>
          <p:cNvSpPr/>
          <p:nvPr/>
        </p:nvSpPr>
        <p:spPr>
          <a:xfrm rot="6268800">
            <a:off x="8718120" y="3339360"/>
            <a:ext cx="2987640" cy="2987640"/>
          </a:xfrm>
          <a:prstGeom prst="arc">
            <a:avLst>
              <a:gd name="adj1" fmla="val 14441841"/>
              <a:gd name="adj2" fmla="val 0"/>
            </a:avLst>
          </a:prstGeom>
          <a:noFill/>
          <a:ln cap="rnd" w="127000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9" name="Picture 5"/>
          <p:cNvSpPr/>
          <p:nvPr/>
        </p:nvSpPr>
        <p:spPr>
          <a:xfrm>
            <a:off x="659880" y="769680"/>
            <a:ext cx="10871640" cy="2826360"/>
          </a:xfrm>
          <a:custGeom>
            <a:avLst/>
            <a:gdLst/>
            <a:ah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Box 3"/>
          <p:cNvSpPr/>
          <p:nvPr/>
        </p:nvSpPr>
        <p:spPr>
          <a:xfrm>
            <a:off x="4970880" y="3998160"/>
            <a:ext cx="6382440" cy="9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Green marker represents successful launch and Red marker represents unsuccessful launch. The launch site which have relatively high success rates is KSC LC-39A.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42" name="Picture 5" descr="Map&#10;&#10;Description automatically generated"/>
          <p:cNvPicPr/>
          <p:nvPr/>
        </p:nvPicPr>
        <p:blipFill>
          <a:blip r:embed="rId1"/>
          <a:srcRect l="0" t="4121" r="9090" b="8960"/>
          <a:stretch/>
        </p:blipFill>
        <p:spPr>
          <a:xfrm>
            <a:off x="3523320" y="0"/>
            <a:ext cx="8668080" cy="6857640"/>
          </a:xfrm>
          <a:prstGeom prst="rect">
            <a:avLst/>
          </a:prstGeom>
          <a:ln w="0">
            <a:noFill/>
          </a:ln>
        </p:spPr>
      </p:pic>
      <p:sp>
        <p:nvSpPr>
          <p:cNvPr id="343" name="Rectangle 12"/>
          <p:cNvSpPr/>
          <p:nvPr/>
        </p:nvSpPr>
        <p:spPr>
          <a:xfrm>
            <a:off x="0" y="0"/>
            <a:ext cx="9756360" cy="6857640"/>
          </a:xfrm>
          <a:prstGeom prst="rect">
            <a:avLst/>
          </a:prstGeom>
          <a:gradFill rotWithShape="0">
            <a:gsLst>
              <a:gs pos="42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371160" y="1161360"/>
            <a:ext cx="5812560" cy="1124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1" lang="en-US" sz="3800" spc="-1" strike="noStrike" u="sng">
                <a:solidFill>
                  <a:srgbClr val="000000"/>
                </a:solidFill>
                <a:uFillTx/>
                <a:latin typeface="Times New Roman"/>
              </a:rPr>
              <a:t>Distances Between CCAFS SCL-40 to its Proximities</a:t>
            </a:r>
            <a:endParaRPr b="0" lang="en-US" sz="3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Rectangle 14"/>
          <p:cNvSpPr/>
          <p:nvPr/>
        </p:nvSpPr>
        <p:spPr>
          <a:xfrm rot="5400000">
            <a:off x="662760" y="605520"/>
            <a:ext cx="72720" cy="548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Rectangle 16"/>
          <p:cNvSpPr/>
          <p:nvPr/>
        </p:nvSpPr>
        <p:spPr>
          <a:xfrm>
            <a:off x="428400" y="2443320"/>
            <a:ext cx="3300480" cy="8640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TextBox 3"/>
          <p:cNvSpPr/>
          <p:nvPr/>
        </p:nvSpPr>
        <p:spPr>
          <a:xfrm>
            <a:off x="361800" y="3038400"/>
            <a:ext cx="5086800" cy="1504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CCAFS SCL-40 launch site are near railways (1.32 km), highways (0.61 km) and coastline (0.88 km)</a:t>
            </a:r>
            <a:endParaRPr b="0" lang="en-US" sz="1800" spc="-1" strike="noStrike">
              <a:latin typeface="Arial"/>
            </a:endParaRPr>
          </a:p>
          <a:p>
            <a:pPr marL="285840" indent="-2286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This launch site keep distance away from city such as Melbourne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Rectangle: Rounded Corners 2"/>
          <p:cNvSpPr/>
          <p:nvPr/>
        </p:nvSpPr>
        <p:spPr>
          <a:xfrm>
            <a:off x="0" y="0"/>
            <a:ext cx="12191760" cy="6857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49" name="Content Placeholder 2"/>
          <p:cNvSpPr/>
          <p:nvPr/>
        </p:nvSpPr>
        <p:spPr>
          <a:xfrm>
            <a:off x="0" y="3415680"/>
            <a:ext cx="121917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f02d18"/>
                </a:solidFill>
                <a:latin typeface="Times New Roman"/>
              </a:rPr>
              <a:t>Build a Dashboard with Plotly Dash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0" y="2291040"/>
            <a:ext cx="1219176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c000"/>
                </a:solidFill>
                <a:latin typeface="Times New Roman"/>
              </a:rPr>
              <a:t>Section # 4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6" dur="500"/>
                                        <p:tgtEl>
                                          <p:spTgt spid="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lide Background Fill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52" name="Group 12"/>
          <p:cNvGrpSpPr/>
          <p:nvPr/>
        </p:nvGrpSpPr>
        <p:grpSpPr>
          <a:xfrm>
            <a:off x="0" y="0"/>
            <a:ext cx="12188520" cy="6857640"/>
            <a:chOff x="0" y="0"/>
            <a:chExt cx="12188520" cy="6857640"/>
          </a:xfrm>
        </p:grpSpPr>
        <p:sp>
          <p:nvSpPr>
            <p:cNvPr id="353" name="Color"/>
            <p:cNvSpPr/>
            <p:nvPr/>
          </p:nvSpPr>
          <p:spPr>
            <a:xfrm>
              <a:off x="0" y="0"/>
              <a:ext cx="12188520" cy="68576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4" name="Color"/>
            <p:cNvSpPr/>
            <p:nvPr/>
          </p:nvSpPr>
          <p:spPr>
            <a:xfrm>
              <a:off x="0" y="0"/>
              <a:ext cx="12188520" cy="6857640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355" name="Picture 5" descr="Chart, pi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650520" y="2851200"/>
            <a:ext cx="5594400" cy="2860920"/>
          </a:xfrm>
          <a:prstGeom prst="rect">
            <a:avLst/>
          </a:prstGeom>
          <a:ln w="0">
            <a:noFill/>
          </a:ln>
        </p:spPr>
      </p:pic>
      <p:grpSp>
        <p:nvGrpSpPr>
          <p:cNvPr id="356" name="Group 16"/>
          <p:cNvGrpSpPr/>
          <p:nvPr/>
        </p:nvGrpSpPr>
        <p:grpSpPr>
          <a:xfrm>
            <a:off x="1440" y="0"/>
            <a:ext cx="12188520" cy="6857640"/>
            <a:chOff x="1440" y="0"/>
            <a:chExt cx="12188520" cy="6857640"/>
          </a:xfrm>
        </p:grpSpPr>
        <p:sp>
          <p:nvSpPr>
            <p:cNvPr id="357" name="Freeform: Shape 17"/>
            <p:cNvSpPr/>
            <p:nvPr/>
          </p:nvSpPr>
          <p:spPr>
            <a:xfrm>
              <a:off x="27720" y="6015600"/>
              <a:ext cx="2605320" cy="842040"/>
            </a:xfrm>
            <a:custGeom>
              <a:avLst/>
              <a:gdLst/>
              <a:ahLst/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8" name="Freeform: Shape 18"/>
            <p:cNvSpPr/>
            <p:nvPr/>
          </p:nvSpPr>
          <p:spPr>
            <a:xfrm>
              <a:off x="656640" y="5798160"/>
              <a:ext cx="2485080" cy="1059480"/>
            </a:xfrm>
            <a:custGeom>
              <a:avLst/>
              <a:gdLst/>
              <a:ahLst/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59" name="Freeform: Shape 19"/>
            <p:cNvSpPr/>
            <p:nvPr/>
          </p:nvSpPr>
          <p:spPr>
            <a:xfrm>
              <a:off x="3476160" y="0"/>
              <a:ext cx="6176880" cy="1778400"/>
            </a:xfrm>
            <a:custGeom>
              <a:avLst/>
              <a:gdLst/>
              <a:ahLst/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0" name="Freeform: Shape 20"/>
            <p:cNvSpPr/>
            <p:nvPr/>
          </p:nvSpPr>
          <p:spPr>
            <a:xfrm>
              <a:off x="1440" y="2390400"/>
              <a:ext cx="611280" cy="1421280"/>
            </a:xfrm>
            <a:custGeom>
              <a:avLst/>
              <a:gdLst/>
              <a:ahLst/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1" name="Freeform: Shape 21"/>
            <p:cNvSpPr/>
            <p:nvPr/>
          </p:nvSpPr>
          <p:spPr>
            <a:xfrm>
              <a:off x="3794400" y="0"/>
              <a:ext cx="2423520" cy="1343520"/>
            </a:xfrm>
            <a:custGeom>
              <a:avLst/>
              <a:gdLst/>
              <a:ahLst/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2" name="Freeform: Shape 22"/>
            <p:cNvSpPr/>
            <p:nvPr/>
          </p:nvSpPr>
          <p:spPr>
            <a:xfrm>
              <a:off x="10948320" y="0"/>
              <a:ext cx="1241640" cy="2620440"/>
            </a:xfrm>
            <a:custGeom>
              <a:avLst/>
              <a:gdLst/>
              <a:ahLst/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63" name="Freeform: Shape 23"/>
            <p:cNvSpPr/>
            <p:nvPr/>
          </p:nvSpPr>
          <p:spPr>
            <a:xfrm>
              <a:off x="1440" y="0"/>
              <a:ext cx="1577520" cy="979920"/>
            </a:xfrm>
            <a:custGeom>
              <a:avLst/>
              <a:gdLst/>
              <a:ahLst/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960840" y="1829880"/>
            <a:ext cx="10377000" cy="8798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>
                <a:solidFill>
                  <a:srgbClr val="ffff00"/>
                </a:solidFill>
                <a:latin typeface="Times New Roman"/>
              </a:rPr>
              <a:t>Total launch successes  by Launch  Site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5" name="TextBox 3"/>
          <p:cNvSpPr/>
          <p:nvPr/>
        </p:nvSpPr>
        <p:spPr>
          <a:xfrm>
            <a:off x="6464520" y="2197440"/>
            <a:ext cx="4699080" cy="3902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marL="457200" indent="-228600" algn="just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KSC LC-39A has the highest launch success rate</a:t>
            </a:r>
            <a:endParaRPr b="0" lang="en-US" sz="1800" spc="-1" strike="noStrike">
              <a:latin typeface="Arial"/>
            </a:endParaRPr>
          </a:p>
          <a:p>
            <a:pPr marL="457200" indent="-228600" algn="just">
              <a:lnSpc>
                <a:spcPct val="90000"/>
              </a:lnSpc>
              <a:spcAft>
                <a:spcPts val="601"/>
              </a:spcAft>
              <a:buClr>
                <a:srgbClr val="ffffff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ffffff"/>
                </a:solidFill>
                <a:latin typeface="Times New Roman"/>
              </a:rPr>
              <a:t>CCAFS SLC-40 has the lowest launch success rate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601920" y="226440"/>
            <a:ext cx="658620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Introduction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2" name="Picture 5" descr=""/>
          <p:cNvPicPr/>
          <p:nvPr/>
        </p:nvPicPr>
        <p:blipFill>
          <a:blip r:embed="rId1"/>
          <a:srcRect l="54882" t="0" r="-2" b="0"/>
          <a:stretch/>
        </p:blipFill>
        <p:spPr>
          <a:xfrm>
            <a:off x="7556400" y="0"/>
            <a:ext cx="4635360" cy="6857640"/>
          </a:xfrm>
          <a:prstGeom prst="rect">
            <a:avLst/>
          </a:prstGeom>
          <a:ln w="0">
            <a:noFill/>
          </a:ln>
        </p:spPr>
      </p:pic>
      <p:sp>
        <p:nvSpPr>
          <p:cNvPr id="143" name="Content Placeholder 2"/>
          <p:cNvSpPr/>
          <p:nvPr/>
        </p:nvSpPr>
        <p:spPr>
          <a:xfrm>
            <a:off x="322920" y="1314360"/>
            <a:ext cx="6822360" cy="4473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99000"/>
          </a:bodyPr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"/>
            </a:pPr>
            <a:r>
              <a:rPr b="0" lang="en-US" sz="1800" spc="32" strike="noStrike">
                <a:solidFill>
                  <a:srgbClr val="010101"/>
                </a:solidFill>
                <a:latin typeface="Times New Roman"/>
              </a:rPr>
              <a:t>Project background and context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914400" indent="-457200" algn="just">
              <a:lnSpc>
                <a:spcPts val="1324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400" spc="7" strike="noStrike">
                <a:solidFill>
                  <a:srgbClr val="010101"/>
                </a:solidFill>
                <a:latin typeface="Times New Roman"/>
              </a:rPr>
              <a:t>Th</a:t>
            </a:r>
            <a:r>
              <a:rPr b="0" lang="en-US" sz="1400" spc="-1" strike="noStrike">
                <a:solidFill>
                  <a:srgbClr val="010101"/>
                </a:solidFill>
                <a:latin typeface="Times New Roman"/>
              </a:rPr>
              <a:t>e</a:t>
            </a:r>
            <a:r>
              <a:rPr b="0" lang="en-US" sz="1400" spc="97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21" strike="noStrike">
                <a:solidFill>
                  <a:srgbClr val="010101"/>
                </a:solidFill>
                <a:latin typeface="Times New Roman"/>
              </a:rPr>
              <a:t>p</a:t>
            </a:r>
            <a:r>
              <a:rPr b="0" lang="en-US" sz="1400" spc="49" strike="noStrike">
                <a:solidFill>
                  <a:srgbClr val="010101"/>
                </a:solidFill>
                <a:latin typeface="Times New Roman"/>
              </a:rPr>
              <a:t>u</a:t>
            </a:r>
            <a:r>
              <a:rPr b="0" lang="en-US" sz="1400" spc="126" strike="noStrike">
                <a:solidFill>
                  <a:srgbClr val="010101"/>
                </a:solidFill>
                <a:latin typeface="Times New Roman"/>
              </a:rPr>
              <a:t>r</a:t>
            </a:r>
            <a:r>
              <a:rPr b="0" lang="en-US" sz="1400" spc="26" strike="noStrike">
                <a:solidFill>
                  <a:srgbClr val="010101"/>
                </a:solidFill>
                <a:latin typeface="Times New Roman"/>
              </a:rPr>
              <a:t>p</a:t>
            </a:r>
            <a:r>
              <a:rPr b="0" lang="en-US" sz="1400" spc="49" strike="noStrike">
                <a:solidFill>
                  <a:srgbClr val="010101"/>
                </a:solidFill>
                <a:latin typeface="Times New Roman"/>
              </a:rPr>
              <a:t>o</a:t>
            </a:r>
            <a:r>
              <a:rPr b="0" lang="en-US" sz="1400" spc="-49" strike="noStrike">
                <a:solidFill>
                  <a:srgbClr val="010101"/>
                </a:solidFill>
                <a:latin typeface="Times New Roman"/>
              </a:rPr>
              <a:t>s</a:t>
            </a:r>
            <a:r>
              <a:rPr b="0" lang="en-US" sz="1400" spc="-26" strike="noStrike">
                <a:solidFill>
                  <a:srgbClr val="010101"/>
                </a:solidFill>
                <a:latin typeface="Times New Roman"/>
              </a:rPr>
              <a:t>e</a:t>
            </a:r>
            <a:r>
              <a:rPr b="0" lang="en-US" sz="1400" spc="128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21" strike="noStrike">
                <a:solidFill>
                  <a:srgbClr val="010101"/>
                </a:solidFill>
                <a:latin typeface="Times New Roman"/>
              </a:rPr>
              <a:t>o</a:t>
            </a:r>
            <a:r>
              <a:rPr b="0" lang="en-US" sz="1400" spc="140" strike="noStrike">
                <a:solidFill>
                  <a:srgbClr val="010101"/>
                </a:solidFill>
                <a:latin typeface="Times New Roman"/>
              </a:rPr>
              <a:t>f</a:t>
            </a:r>
            <a:r>
              <a:rPr b="0" lang="en-US" sz="1400" spc="-15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145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26" strike="noStrike">
                <a:solidFill>
                  <a:srgbClr val="010101"/>
                </a:solidFill>
                <a:latin typeface="Times New Roman"/>
              </a:rPr>
              <a:t>h</a:t>
            </a:r>
            <a:r>
              <a:rPr b="0" lang="en-US" sz="1400" spc="43" strike="noStrike">
                <a:solidFill>
                  <a:srgbClr val="010101"/>
                </a:solidFill>
                <a:latin typeface="Times New Roman"/>
              </a:rPr>
              <a:t>i</a:t>
            </a:r>
            <a:r>
              <a:rPr b="0" lang="en-US" sz="1400" spc="-103" strike="noStrike">
                <a:solidFill>
                  <a:srgbClr val="010101"/>
                </a:solidFill>
                <a:latin typeface="Times New Roman"/>
              </a:rPr>
              <a:t>s</a:t>
            </a:r>
            <a:r>
              <a:rPr b="0" lang="en-US" sz="1400" spc="151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21" strike="noStrike">
                <a:solidFill>
                  <a:srgbClr val="010101"/>
                </a:solidFill>
                <a:latin typeface="Times New Roman"/>
              </a:rPr>
              <a:t>p</a:t>
            </a:r>
            <a:r>
              <a:rPr b="0" lang="en-US" sz="1400" spc="12" strike="noStrike">
                <a:solidFill>
                  <a:srgbClr val="010101"/>
                </a:solidFill>
                <a:latin typeface="Times New Roman"/>
              </a:rPr>
              <a:t>r</a:t>
            </a:r>
            <a:r>
              <a:rPr b="0" lang="en-US" sz="1400" spc="43" strike="noStrike">
                <a:solidFill>
                  <a:srgbClr val="010101"/>
                </a:solidFill>
                <a:latin typeface="Times New Roman"/>
              </a:rPr>
              <a:t>o</a:t>
            </a:r>
            <a:r>
              <a:rPr b="0" lang="en-US" sz="1400" spc="92" strike="noStrike">
                <a:solidFill>
                  <a:srgbClr val="010101"/>
                </a:solidFill>
                <a:latin typeface="Times New Roman"/>
              </a:rPr>
              <a:t>j</a:t>
            </a:r>
            <a:r>
              <a:rPr b="0" lang="en-US" sz="1400" spc="49" strike="noStrike">
                <a:solidFill>
                  <a:srgbClr val="010101"/>
                </a:solidFill>
                <a:latin typeface="Times New Roman"/>
              </a:rPr>
              <a:t>e</a:t>
            </a:r>
            <a:r>
              <a:rPr b="0" lang="en-US" sz="1400" spc="-26" strike="noStrike">
                <a:solidFill>
                  <a:srgbClr val="010101"/>
                </a:solidFill>
                <a:latin typeface="Times New Roman"/>
              </a:rPr>
              <a:t>c</a:t>
            </a:r>
            <a:r>
              <a:rPr b="0" lang="en-US" sz="1400" spc="117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148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43" strike="noStrike">
                <a:solidFill>
                  <a:srgbClr val="010101"/>
                </a:solidFill>
                <a:latin typeface="Times New Roman"/>
              </a:rPr>
              <a:t>i</a:t>
            </a:r>
            <a:r>
              <a:rPr b="0" lang="en-US" sz="1400" spc="-109" strike="noStrike">
                <a:solidFill>
                  <a:srgbClr val="010101"/>
                </a:solidFill>
                <a:latin typeface="Times New Roman"/>
              </a:rPr>
              <a:t>s</a:t>
            </a:r>
            <a:r>
              <a:rPr b="0" lang="en-US" sz="1400" spc="60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26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43" strike="noStrike">
                <a:solidFill>
                  <a:srgbClr val="010101"/>
                </a:solidFill>
                <a:latin typeface="Times New Roman"/>
              </a:rPr>
              <a:t>o</a:t>
            </a:r>
            <a:r>
              <a:rPr b="0" lang="en-US" sz="1400" spc="174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49" strike="noStrike">
                <a:solidFill>
                  <a:srgbClr val="010101"/>
                </a:solidFill>
                <a:latin typeface="Times New Roman"/>
              </a:rPr>
              <a:t>p</a:t>
            </a:r>
            <a:r>
              <a:rPr b="0" lang="en-US" sz="1400" spc="29" strike="noStrike">
                <a:solidFill>
                  <a:srgbClr val="010101"/>
                </a:solidFill>
                <a:latin typeface="Times New Roman"/>
              </a:rPr>
              <a:t>r</a:t>
            </a:r>
            <a:r>
              <a:rPr b="0" lang="en-US" sz="1400" spc="55" strike="noStrike">
                <a:solidFill>
                  <a:srgbClr val="010101"/>
                </a:solidFill>
                <a:latin typeface="Times New Roman"/>
              </a:rPr>
              <a:t>e</a:t>
            </a:r>
            <a:r>
              <a:rPr b="0" lang="en-US" sz="1400" spc="49" strike="noStrike">
                <a:solidFill>
                  <a:srgbClr val="010101"/>
                </a:solidFill>
                <a:latin typeface="Times New Roman"/>
              </a:rPr>
              <a:t>d</a:t>
            </a:r>
            <a:r>
              <a:rPr b="0" lang="en-US" sz="1400" spc="21" strike="noStrike">
                <a:solidFill>
                  <a:srgbClr val="010101"/>
                </a:solidFill>
                <a:latin typeface="Times New Roman"/>
              </a:rPr>
              <a:t>i</a:t>
            </a:r>
            <a:r>
              <a:rPr b="0" lang="en-US" sz="1400" spc="46" strike="noStrike">
                <a:solidFill>
                  <a:srgbClr val="010101"/>
                </a:solidFill>
                <a:latin typeface="Times New Roman"/>
              </a:rPr>
              <a:t>c</a:t>
            </a:r>
            <a:r>
              <a:rPr b="0" lang="en-US" sz="1400" spc="21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117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72" strike="noStrike">
                <a:solidFill>
                  <a:srgbClr val="010101"/>
                </a:solidFill>
                <a:latin typeface="Times New Roman"/>
              </a:rPr>
              <a:t>i</a:t>
            </a:r>
            <a:r>
              <a:rPr b="0" lang="en-US" sz="1400" spc="140" strike="noStrike">
                <a:solidFill>
                  <a:srgbClr val="010101"/>
                </a:solidFill>
                <a:latin typeface="Times New Roman"/>
              </a:rPr>
              <a:t>f</a:t>
            </a:r>
            <a:r>
              <a:rPr b="0" lang="en-US" sz="1400" spc="-15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145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1" strike="noStrike">
                <a:solidFill>
                  <a:srgbClr val="010101"/>
                </a:solidFill>
                <a:latin typeface="Times New Roman"/>
              </a:rPr>
              <a:t>h</a:t>
            </a:r>
            <a:r>
              <a:rPr b="0" lang="en-US" sz="1400" spc="-26" strike="noStrike">
                <a:solidFill>
                  <a:srgbClr val="010101"/>
                </a:solidFill>
                <a:latin typeface="Times New Roman"/>
              </a:rPr>
              <a:t>e</a:t>
            </a:r>
            <a:r>
              <a:rPr b="0" lang="en-US" sz="1400" spc="-1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131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231" strike="noStrike">
                <a:solidFill>
                  <a:srgbClr val="010101"/>
                </a:solidFill>
                <a:latin typeface="Times New Roman"/>
              </a:rPr>
              <a:t>F</a:t>
            </a:r>
            <a:r>
              <a:rPr b="0" lang="en-US" sz="1400" spc="-21" strike="noStrike">
                <a:solidFill>
                  <a:srgbClr val="010101"/>
                </a:solidFill>
                <a:latin typeface="Times New Roman"/>
              </a:rPr>
              <a:t>a</a:t>
            </a:r>
            <a:r>
              <a:rPr b="0" lang="en-US" sz="1400" spc="21" strike="noStrike">
                <a:solidFill>
                  <a:srgbClr val="010101"/>
                </a:solidFill>
                <a:latin typeface="Times New Roman"/>
              </a:rPr>
              <a:t>lc</a:t>
            </a:r>
            <a:r>
              <a:rPr b="0" lang="en-US" sz="1400" spc="72" strike="noStrike">
                <a:solidFill>
                  <a:srgbClr val="010101"/>
                </a:solidFill>
                <a:latin typeface="Times New Roman"/>
              </a:rPr>
              <a:t>o</a:t>
            </a:r>
            <a:r>
              <a:rPr b="0" lang="en-US" sz="1400" spc="-55" strike="noStrike">
                <a:solidFill>
                  <a:srgbClr val="010101"/>
                </a:solidFill>
                <a:latin typeface="Times New Roman"/>
              </a:rPr>
              <a:t>n</a:t>
            </a:r>
            <a:r>
              <a:rPr b="0" lang="en-US" sz="1400" spc="157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1" strike="noStrike">
                <a:solidFill>
                  <a:srgbClr val="010101"/>
                </a:solidFill>
                <a:latin typeface="Times New Roman"/>
              </a:rPr>
              <a:t>9</a:t>
            </a:r>
            <a:r>
              <a:rPr b="0" lang="en-US" sz="1400" spc="-15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72" strike="noStrike">
                <a:solidFill>
                  <a:srgbClr val="010101"/>
                </a:solidFill>
                <a:latin typeface="Times New Roman"/>
              </a:rPr>
              <a:t>f</a:t>
            </a:r>
            <a:r>
              <a:rPr b="0" lang="en-US" sz="1400" spc="63" strike="noStrike">
                <a:solidFill>
                  <a:srgbClr val="010101"/>
                </a:solidFill>
                <a:latin typeface="Times New Roman"/>
              </a:rPr>
              <a:t>i</a:t>
            </a:r>
            <a:r>
              <a:rPr b="0" lang="en-US" sz="1400" spc="77" strike="noStrike">
                <a:solidFill>
                  <a:srgbClr val="010101"/>
                </a:solidFill>
                <a:latin typeface="Times New Roman"/>
              </a:rPr>
              <a:t>r</a:t>
            </a:r>
            <a:r>
              <a:rPr b="0" lang="en-US" sz="1400" spc="-97" strike="noStrike">
                <a:solidFill>
                  <a:srgbClr val="010101"/>
                </a:solidFill>
                <a:latin typeface="Times New Roman"/>
              </a:rPr>
              <a:t>s</a:t>
            </a:r>
            <a:r>
              <a:rPr b="0" lang="en-US" sz="1400" spc="89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77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-145" strike="noStrike">
                <a:solidFill>
                  <a:srgbClr val="010101"/>
                </a:solidFill>
                <a:latin typeface="Times New Roman"/>
              </a:rPr>
              <a:t>s</a:t>
            </a:r>
            <a:r>
              <a:rPr b="0" lang="en-US" sz="1400" spc="168" strike="noStrike">
                <a:solidFill>
                  <a:srgbClr val="010101"/>
                </a:solidFill>
                <a:latin typeface="Times New Roman"/>
              </a:rPr>
              <a:t>t</a:t>
            </a:r>
            <a:r>
              <a:rPr b="0" lang="en-US" sz="1400" spc="-69" strike="noStrike">
                <a:solidFill>
                  <a:srgbClr val="010101"/>
                </a:solidFill>
                <a:latin typeface="Times New Roman"/>
              </a:rPr>
              <a:t>a</a:t>
            </a:r>
            <a:r>
              <a:rPr b="0" lang="en-US" sz="1400" spc="49" strike="noStrike">
                <a:solidFill>
                  <a:srgbClr val="010101"/>
                </a:solidFill>
                <a:latin typeface="Times New Roman"/>
              </a:rPr>
              <a:t>g</a:t>
            </a:r>
            <a:r>
              <a:rPr b="0" lang="en-US" sz="1400" spc="-55" strike="noStrike">
                <a:solidFill>
                  <a:srgbClr val="010101"/>
                </a:solidFill>
                <a:latin typeface="Times New Roman"/>
              </a:rPr>
              <a:t>e</a:t>
            </a:r>
            <a:r>
              <a:rPr b="0" lang="en-US" sz="1400" spc="58" strike="noStrike">
                <a:solidFill>
                  <a:srgbClr val="010101"/>
                </a:solidFill>
                <a:latin typeface="Times New Roman"/>
              </a:rPr>
              <a:t> </a:t>
            </a:r>
            <a:r>
              <a:rPr b="0" lang="en-US" sz="1400" spc="137" strike="noStrike">
                <a:solidFill>
                  <a:srgbClr val="010101"/>
                </a:solidFill>
                <a:latin typeface="Times New Roman"/>
              </a:rPr>
              <a:t>w</a:t>
            </a:r>
            <a:r>
              <a:rPr b="0" lang="en-US" sz="1400" spc="-26" strike="noStrike">
                <a:solidFill>
                  <a:srgbClr val="010101"/>
                </a:solidFill>
                <a:latin typeface="Times New Roman"/>
              </a:rPr>
              <a:t>it</a:t>
            </a:r>
            <a:r>
              <a:rPr b="0" lang="en-US" sz="1400" spc="-55" strike="noStrike">
                <a:solidFill>
                  <a:srgbClr val="010101"/>
                </a:solidFill>
                <a:latin typeface="Times New Roman"/>
              </a:rPr>
              <a:t>h </a:t>
            </a:r>
            <a:r>
              <a:rPr b="0" lang="en-US" sz="1400" spc="12" strike="noStrike">
                <a:solidFill>
                  <a:srgbClr val="010101"/>
                </a:solidFill>
                <a:latin typeface="Times New Roman"/>
              </a:rPr>
              <a:t>land successfully.</a:t>
            </a:r>
            <a:endParaRPr b="0" lang="en-US" sz="1400" spc="-1" strike="noStrike">
              <a:latin typeface="Arial"/>
            </a:endParaRPr>
          </a:p>
          <a:p>
            <a:pPr marL="914400" indent="-457200" algn="just">
              <a:lnSpc>
                <a:spcPts val="1324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400" spc="12" strike="noStrike">
                <a:solidFill>
                  <a:srgbClr val="010101"/>
                </a:solidFill>
                <a:latin typeface="Times New Roman"/>
              </a:rPr>
              <a:t>SpaceX advertises on its website that  Falcon 9 </a:t>
            </a:r>
            <a:r>
              <a:rPr b="0" lang="en-US" sz="1400" spc="26" strike="noStrike">
                <a:solidFill>
                  <a:srgbClr val="010101"/>
                </a:solidFill>
                <a:latin typeface="Times New Roman"/>
              </a:rPr>
              <a:t>rocket launches with a  cost of 62 million  dollars when other </a:t>
            </a:r>
            <a:r>
              <a:rPr b="0" lang="en-US" sz="1400" spc="21" strike="noStrike">
                <a:solidFill>
                  <a:srgbClr val="010101"/>
                </a:solidFill>
                <a:latin typeface="Times New Roman"/>
              </a:rPr>
              <a:t>providers cost upward of 165 million  dollars each. </a:t>
            </a:r>
            <a:endParaRPr b="0" lang="en-US" sz="1400" spc="-1" strike="noStrike">
              <a:latin typeface="Arial"/>
            </a:endParaRPr>
          </a:p>
          <a:p>
            <a:pPr marL="914400" indent="-457200" algn="just">
              <a:lnSpc>
                <a:spcPts val="1324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400" spc="21" strike="noStrike">
                <a:solidFill>
                  <a:srgbClr val="010101"/>
                </a:solidFill>
                <a:latin typeface="Times New Roman"/>
              </a:rPr>
              <a:t>This is because </a:t>
            </a:r>
            <a:r>
              <a:rPr b="0" lang="en-US" sz="1400" spc="18" strike="noStrike">
                <a:solidFill>
                  <a:srgbClr val="010101"/>
                </a:solidFill>
                <a:latin typeface="Times New Roman"/>
              </a:rPr>
              <a:t>SpaceX can reuse the first stage. Therefore,  if we can determine  if </a:t>
            </a:r>
            <a:r>
              <a:rPr b="0" lang="en-US" sz="1400" spc="29" strike="noStrike">
                <a:solidFill>
                  <a:srgbClr val="010101"/>
                </a:solidFill>
                <a:latin typeface="Times New Roman"/>
              </a:rPr>
              <a:t>the first stage will land, we can determine the cost of a  launch.</a:t>
            </a:r>
            <a:endParaRPr b="0" lang="en-US" sz="1400" spc="-1" strike="noStrike">
              <a:latin typeface="Arial"/>
            </a:endParaRPr>
          </a:p>
          <a:p>
            <a:pPr algn="just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800" spc="-1" strike="noStrike">
              <a:latin typeface="Arial"/>
            </a:endParaRPr>
          </a:p>
          <a:p>
            <a:pPr marL="457200" indent="-457200" algn="just">
              <a:lnSpc>
                <a:spcPct val="90000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"/>
              <a:tabLst>
                <a:tab algn="l" pos="0"/>
              </a:tabLst>
            </a:pPr>
            <a:r>
              <a:rPr b="0" lang="en-US" sz="1800" spc="32" strike="noStrike">
                <a:solidFill>
                  <a:srgbClr val="010101"/>
                </a:solidFill>
                <a:latin typeface="Times New Roman"/>
              </a:rPr>
              <a:t>Problems you want to find answers</a:t>
            </a:r>
            <a:endParaRPr b="0" lang="en-US" sz="1800" spc="-1" strike="noStrike">
              <a:latin typeface="Arial"/>
            </a:endParaRPr>
          </a:p>
          <a:p>
            <a:pPr marL="914400" indent="-457200" algn="just">
              <a:lnSpc>
                <a:spcPct val="90000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400" spc="21" strike="noStrike">
                <a:solidFill>
                  <a:srgbClr val="010101"/>
                </a:solidFill>
                <a:latin typeface="Times New Roman"/>
              </a:rPr>
              <a:t>What are the factor for successful  landing?</a:t>
            </a:r>
            <a:endParaRPr b="0" lang="en-US" sz="1400" spc="-1" strike="noStrike">
              <a:latin typeface="Arial"/>
            </a:endParaRPr>
          </a:p>
          <a:p>
            <a:pPr marL="914400" indent="-457200" algn="just">
              <a:lnSpc>
                <a:spcPct val="90000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400" spc="26" strike="noStrike">
                <a:solidFill>
                  <a:srgbClr val="010101"/>
                </a:solidFill>
                <a:latin typeface="Times New Roman"/>
              </a:rPr>
              <a:t>What are the relationship between  each variables on success landing </a:t>
            </a:r>
            <a:r>
              <a:rPr b="0" lang="en-US" sz="1400" spc="12" strike="noStrike">
                <a:solidFill>
                  <a:srgbClr val="010101"/>
                </a:solidFill>
                <a:latin typeface="Times New Roman"/>
              </a:rPr>
              <a:t>result?</a:t>
            </a:r>
            <a:endParaRPr b="0" lang="en-US" sz="1400" spc="-1" strike="noStrike">
              <a:latin typeface="Arial"/>
            </a:endParaRPr>
          </a:p>
          <a:p>
            <a:pPr marL="914400" indent="-457200" algn="just">
              <a:lnSpc>
                <a:spcPct val="90000"/>
              </a:lnSpc>
              <a:spcBef>
                <a:spcPts val="1001"/>
              </a:spcBef>
              <a:buClr>
                <a:srgbClr val="010101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0" lang="en-US" sz="1400" spc="35" strike="noStrike">
                <a:solidFill>
                  <a:srgbClr val="010101"/>
                </a:solidFill>
                <a:latin typeface="Times New Roman"/>
              </a:rPr>
              <a:t>What are the condition that will allow SpaceX to achieve the best </a:t>
            </a:r>
            <a:r>
              <a:rPr b="0" lang="en-US" sz="1400" spc="7" strike="noStrike">
                <a:solidFill>
                  <a:srgbClr val="010101"/>
                </a:solidFill>
                <a:latin typeface="Times New Roman"/>
              </a:rPr>
              <a:t>landing success rate?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7" name="Right Triangle 12"/>
          <p:cNvSpPr/>
          <p:nvPr/>
        </p:nvSpPr>
        <p:spPr>
          <a:xfrm flipH="1">
            <a:off x="8575920" y="3335760"/>
            <a:ext cx="3291480" cy="320004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Rectangle 14"/>
          <p:cNvSpPr/>
          <p:nvPr/>
        </p:nvSpPr>
        <p:spPr>
          <a:xfrm>
            <a:off x="641880" y="623160"/>
            <a:ext cx="10904760" cy="5607360"/>
          </a:xfrm>
          <a:prstGeom prst="rect">
            <a:avLst/>
          </a:prstGeom>
          <a:noFill/>
          <a:ln w="19050">
            <a:solidFill>
              <a:srgbClr val="000000">
                <a:lumMod val="75000"/>
                <a:lumOff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PlaceHolder 1"/>
          <p:cNvSpPr>
            <a:spLocks noGrp="1"/>
          </p:cNvSpPr>
          <p:nvPr>
            <p:ph type="title"/>
          </p:nvPr>
        </p:nvSpPr>
        <p:spPr>
          <a:xfrm>
            <a:off x="1289160" y="3415680"/>
            <a:ext cx="9471600" cy="11368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 fontScale="87000"/>
          </a:bodyPr>
          <a:p>
            <a:pPr>
              <a:lnSpc>
                <a:spcPct val="90000"/>
              </a:lnSpc>
              <a:buNone/>
            </a:pPr>
            <a:r>
              <a:rPr b="1" lang="en-US" sz="5000" spc="-1" strike="noStrike" u="sng">
                <a:solidFill>
                  <a:srgbClr val="000000"/>
                </a:solidFill>
                <a:uFillTx/>
                <a:latin typeface="Times New Roman"/>
              </a:rPr>
              <a:t>Launch Success rate for KSC LC-39A</a:t>
            </a:r>
            <a:endParaRPr b="0" lang="en-US" sz="5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0" name="Picture 5" descr="Chart, pie chart&#10;&#10;Description automatically generated"/>
          <p:cNvPicPr/>
          <p:nvPr/>
        </p:nvPicPr>
        <p:blipFill>
          <a:blip r:embed="rId1"/>
          <a:stretch/>
        </p:blipFill>
        <p:spPr>
          <a:xfrm>
            <a:off x="1289160" y="1173600"/>
            <a:ext cx="4641120" cy="2285640"/>
          </a:xfrm>
          <a:prstGeom prst="rect">
            <a:avLst/>
          </a:prstGeom>
          <a:ln w="0">
            <a:noFill/>
          </a:ln>
        </p:spPr>
      </p:pic>
      <p:sp>
        <p:nvSpPr>
          <p:cNvPr id="371" name="TextBox 3"/>
          <p:cNvSpPr/>
          <p:nvPr/>
        </p:nvSpPr>
        <p:spPr>
          <a:xfrm>
            <a:off x="1289160" y="4613040"/>
            <a:ext cx="774576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7200" indent="-4572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2000" spc="-1" strike="noStrike">
                <a:solidFill>
                  <a:srgbClr val="000000"/>
                </a:solidFill>
                <a:latin typeface="Times New Roman"/>
              </a:rPr>
              <a:t>KSC LC-39A has achieved 76.9% success rate and 23.1% failure rate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739200" y="857880"/>
            <a:ext cx="4818600" cy="1256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just">
              <a:lnSpc>
                <a:spcPct val="90000"/>
              </a:lnSpc>
              <a:buNone/>
            </a:pPr>
            <a:r>
              <a:rPr b="1" lang="en-US" sz="2600" spc="-1" strike="noStrike">
                <a:solidFill>
                  <a:srgbClr val="000000"/>
                </a:solidFill>
                <a:latin typeface="Times New Roman"/>
              </a:rPr>
              <a:t>Payload Versus Launch Outcome Across a Range of Payload Ranges</a:t>
            </a:r>
            <a:endParaRPr b="0" lang="en-US" sz="2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74" name="Picture 5" descr="Graphical user interface, application&#10;&#10;Description automatically generated"/>
          <p:cNvPicPr/>
          <p:nvPr/>
        </p:nvPicPr>
        <p:blipFill>
          <a:blip r:embed="rId1"/>
          <a:stretch/>
        </p:blipFill>
        <p:spPr>
          <a:xfrm>
            <a:off x="319680" y="1276200"/>
            <a:ext cx="6257880" cy="4114440"/>
          </a:xfrm>
          <a:prstGeom prst="rect">
            <a:avLst/>
          </a:prstGeom>
          <a:ln w="0">
            <a:noFill/>
          </a:ln>
        </p:spPr>
      </p:pic>
      <p:sp>
        <p:nvSpPr>
          <p:cNvPr id="375" name="sketch line"/>
          <p:cNvSpPr/>
          <p:nvPr/>
        </p:nvSpPr>
        <p:spPr>
          <a:xfrm>
            <a:off x="6739200" y="2372760"/>
            <a:ext cx="3254760" cy="18000"/>
          </a:xfrm>
          <a:custGeom>
            <a:avLst/>
            <a:gdLst/>
            <a:ahLst/>
            <a:rect l="l" t="t" r="r" b="b"/>
            <a:pathLst>
              <a:path fill="none" w="3255095" h="18288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stroke="0" w="3255095" h="18288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w="38100">
            <a:solidFill>
              <a:srgbClr val="ed7d3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TextBox 3"/>
          <p:cNvSpPr/>
          <p:nvPr/>
        </p:nvSpPr>
        <p:spPr>
          <a:xfrm>
            <a:off x="6696720" y="3046680"/>
            <a:ext cx="4818600" cy="235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57168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Payload vs. Launch Outcome scatter plot for all sites, with different payload selected in the range slider, overlaid with booster version category</a:t>
            </a:r>
            <a:endParaRPr b="0" lang="en-US" sz="1800" spc="-1" strike="noStrike">
              <a:latin typeface="Arial"/>
            </a:endParaRPr>
          </a:p>
          <a:p>
            <a:pPr marL="57168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Payload range of 2K-4K has the highest success rate</a:t>
            </a:r>
            <a:endParaRPr b="0" lang="en-US" sz="1800" spc="-1" strike="noStrike">
              <a:latin typeface="Arial"/>
            </a:endParaRPr>
          </a:p>
          <a:p>
            <a:pPr marL="571680" indent="-34308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Booster version of B5 has the highest success rate, followed by B4 version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Rectangle: Rounded Corners 2"/>
          <p:cNvSpPr/>
          <p:nvPr/>
        </p:nvSpPr>
        <p:spPr>
          <a:xfrm>
            <a:off x="0" y="0"/>
            <a:ext cx="12191760" cy="6857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378" name="Content Placeholder 2"/>
          <p:cNvSpPr/>
          <p:nvPr/>
        </p:nvSpPr>
        <p:spPr>
          <a:xfrm>
            <a:off x="0" y="3415680"/>
            <a:ext cx="121917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f02d18"/>
                </a:solidFill>
                <a:latin typeface="Times New Roman"/>
              </a:rPr>
              <a:t>Predictive Analysis (Classification)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379" name="PlaceHolder 1"/>
          <p:cNvSpPr>
            <a:spLocks noGrp="1"/>
          </p:cNvSpPr>
          <p:nvPr>
            <p:ph type="title"/>
          </p:nvPr>
        </p:nvSpPr>
        <p:spPr>
          <a:xfrm>
            <a:off x="0" y="2291040"/>
            <a:ext cx="1219176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ffc000"/>
                </a:solidFill>
                <a:latin typeface="Times New Roman"/>
              </a:rPr>
              <a:t>Section # 5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0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3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6157440" y="402840"/>
            <a:ext cx="5583240" cy="17157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200" spc="-1" strike="noStrike">
                <a:solidFill>
                  <a:srgbClr val="000000"/>
                </a:solidFill>
                <a:latin typeface="Times New Roman"/>
              </a:rPr>
              <a:t>Classification Accuracy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Rectangle 12"/>
          <p:cNvSpPr/>
          <p:nvPr/>
        </p:nvSpPr>
        <p:spPr>
          <a:xfrm>
            <a:off x="0" y="0"/>
            <a:ext cx="5779440" cy="6857640"/>
          </a:xfrm>
          <a:prstGeom prst="rect">
            <a:avLst/>
          </a:prstGeom>
          <a:gradFill rotWithShape="0">
            <a:gsLst>
              <a:gs pos="0">
                <a:srgbClr val="4472c4"/>
              </a:gs>
              <a:gs pos="100000">
                <a:srgbClr val="ed7d31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3" name="Picture 5" descr="Chart, bar chart&#10;&#10;Description automatically generated"/>
          <p:cNvPicPr/>
          <p:nvPr/>
        </p:nvPicPr>
        <p:blipFill>
          <a:blip r:embed="rId1"/>
          <a:stretch/>
        </p:blipFill>
        <p:spPr>
          <a:xfrm>
            <a:off x="279000" y="2012760"/>
            <a:ext cx="5221440" cy="2832480"/>
          </a:xfrm>
          <a:prstGeom prst="rect">
            <a:avLst/>
          </a:prstGeom>
          <a:ln w="0">
            <a:noFill/>
          </a:ln>
        </p:spPr>
      </p:pic>
      <p:sp>
        <p:nvSpPr>
          <p:cNvPr id="384" name="TextBox 3"/>
          <p:cNvSpPr/>
          <p:nvPr/>
        </p:nvSpPr>
        <p:spPr>
          <a:xfrm>
            <a:off x="6392520" y="2646000"/>
            <a:ext cx="4434480" cy="104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/>
          </a:bodyPr>
          <a:p>
            <a:pPr marL="458640" indent="-345960" algn="just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Wingdings" charset="2"/>
              <a:buChar char=""/>
            </a:pPr>
            <a:r>
              <a:rPr b="0" lang="en-US" sz="1800" spc="-1" strike="noStrike">
                <a:solidFill>
                  <a:srgbClr val="000000">
                    <a:alpha val="80000"/>
                  </a:srgbClr>
                </a:solidFill>
                <a:latin typeface="Times New Roman"/>
              </a:rPr>
              <a:t>Visualize the built  model accuracy for all built classification models, in a bar chart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85" name="Straight Connector 14"/>
          <p:cNvSpPr/>
          <p:nvPr/>
        </p:nvSpPr>
        <p:spPr>
          <a:xfrm>
            <a:off x="11585880" y="3610080"/>
            <a:ext cx="360" cy="3238920"/>
          </a:xfrm>
          <a:prstGeom prst="line">
            <a:avLst/>
          </a:prstGeom>
          <a:ln cap="sq" w="25400">
            <a:solidFill>
              <a:srgbClr val="4472c4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Rectangle 25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8080" y="459720"/>
            <a:ext cx="10515240" cy="100440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ffffff"/>
                </a:solidFill>
                <a:latin typeface="Times New Roman"/>
              </a:rPr>
              <a:t>Confusion Matrix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8" name="Rectangle: Rounded Corners 27"/>
          <p:cNvSpPr/>
          <p:nvPr/>
        </p:nvSpPr>
        <p:spPr>
          <a:xfrm>
            <a:off x="579600" y="1587960"/>
            <a:ext cx="11032560" cy="476820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TextBox 2"/>
          <p:cNvSpPr/>
          <p:nvPr/>
        </p:nvSpPr>
        <p:spPr>
          <a:xfrm>
            <a:off x="838080" y="2475360"/>
            <a:ext cx="97405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Each methods have the same test accuracy, and the Confusion Matrixes are identical.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90" name="Picture 9" descr="Chart&#10;&#10;Description automatically generated with medium confidence"/>
          <p:cNvPicPr/>
          <p:nvPr/>
        </p:nvPicPr>
        <p:blipFill>
          <a:blip r:embed="rId1"/>
          <a:stretch/>
        </p:blipFill>
        <p:spPr>
          <a:xfrm>
            <a:off x="932760" y="3306600"/>
            <a:ext cx="2495520" cy="2079720"/>
          </a:xfrm>
          <a:prstGeom prst="rect">
            <a:avLst/>
          </a:prstGeom>
          <a:ln w="0">
            <a:noFill/>
          </a:ln>
        </p:spPr>
      </p:pic>
      <p:sp>
        <p:nvSpPr>
          <p:cNvPr id="391" name="TextBox 11"/>
          <p:cNvSpPr/>
          <p:nvPr/>
        </p:nvSpPr>
        <p:spPr>
          <a:xfrm>
            <a:off x="1232640" y="2936160"/>
            <a:ext cx="17676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620" spc="-1" strike="noStrike">
                <a:solidFill>
                  <a:srgbClr val="000000"/>
                </a:solidFill>
                <a:latin typeface="Times New Roman"/>
              </a:rPr>
              <a:t>logistic Regression</a:t>
            </a:r>
            <a:endParaRPr b="0" lang="en-US" sz="1620" spc="-1" strike="noStrike">
              <a:latin typeface="Arial"/>
            </a:endParaRPr>
          </a:p>
        </p:txBody>
      </p:sp>
      <p:pic>
        <p:nvPicPr>
          <p:cNvPr id="392" name="Picture 13" descr="A picture containing application&#10;&#10;Description automatically generated"/>
          <p:cNvPicPr/>
          <p:nvPr/>
        </p:nvPicPr>
        <p:blipFill>
          <a:blip r:embed="rId2"/>
          <a:stretch/>
        </p:blipFill>
        <p:spPr>
          <a:xfrm>
            <a:off x="3600360" y="3362400"/>
            <a:ext cx="2486520" cy="2079720"/>
          </a:xfrm>
          <a:prstGeom prst="rect">
            <a:avLst/>
          </a:prstGeom>
          <a:ln w="0">
            <a:noFill/>
          </a:ln>
        </p:spPr>
      </p:pic>
      <p:sp>
        <p:nvSpPr>
          <p:cNvPr id="393" name="TextBox 14"/>
          <p:cNvSpPr/>
          <p:nvPr/>
        </p:nvSpPr>
        <p:spPr>
          <a:xfrm>
            <a:off x="3837600" y="2993400"/>
            <a:ext cx="17676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620" spc="-1" strike="noStrike">
                <a:solidFill>
                  <a:srgbClr val="000000"/>
                </a:solidFill>
                <a:latin typeface="Times New Roman"/>
              </a:rPr>
              <a:t>SVM</a:t>
            </a:r>
            <a:endParaRPr b="0" lang="en-US" sz="1620" spc="-1" strike="noStrike">
              <a:latin typeface="Arial"/>
            </a:endParaRPr>
          </a:p>
        </p:txBody>
      </p:sp>
      <p:pic>
        <p:nvPicPr>
          <p:cNvPr id="394" name="Picture 16" descr="Application&#10;&#10;Description automatically generated with medium confidence"/>
          <p:cNvPicPr/>
          <p:nvPr/>
        </p:nvPicPr>
        <p:blipFill>
          <a:blip r:embed="rId3"/>
          <a:stretch/>
        </p:blipFill>
        <p:spPr>
          <a:xfrm>
            <a:off x="6350400" y="3349440"/>
            <a:ext cx="2463480" cy="2079720"/>
          </a:xfrm>
          <a:prstGeom prst="rect">
            <a:avLst/>
          </a:prstGeom>
          <a:ln w="0">
            <a:noFill/>
          </a:ln>
        </p:spPr>
      </p:pic>
      <p:sp>
        <p:nvSpPr>
          <p:cNvPr id="395" name="TextBox 17"/>
          <p:cNvSpPr/>
          <p:nvPr/>
        </p:nvSpPr>
        <p:spPr>
          <a:xfrm>
            <a:off x="6720840" y="2960280"/>
            <a:ext cx="17676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620" spc="-1" strike="noStrike">
                <a:solidFill>
                  <a:srgbClr val="000000"/>
                </a:solidFill>
                <a:latin typeface="Times New Roman"/>
              </a:rPr>
              <a:t>Decision Tree</a:t>
            </a:r>
            <a:endParaRPr b="0" lang="en-US" sz="1620" spc="-1" strike="noStrike">
              <a:latin typeface="Arial"/>
            </a:endParaRPr>
          </a:p>
        </p:txBody>
      </p:sp>
      <p:pic>
        <p:nvPicPr>
          <p:cNvPr id="396" name="Picture 19" descr="A picture containing application&#10;&#10;Description automatically generated"/>
          <p:cNvPicPr/>
          <p:nvPr/>
        </p:nvPicPr>
        <p:blipFill>
          <a:blip r:embed="rId4"/>
          <a:stretch/>
        </p:blipFill>
        <p:spPr>
          <a:xfrm>
            <a:off x="8884080" y="3397680"/>
            <a:ext cx="2469240" cy="2079720"/>
          </a:xfrm>
          <a:prstGeom prst="rect">
            <a:avLst/>
          </a:prstGeom>
          <a:ln w="0">
            <a:noFill/>
          </a:ln>
        </p:spPr>
      </p:pic>
      <p:sp>
        <p:nvSpPr>
          <p:cNvPr id="397" name="TextBox 20"/>
          <p:cNvSpPr/>
          <p:nvPr/>
        </p:nvSpPr>
        <p:spPr>
          <a:xfrm>
            <a:off x="9064080" y="2931840"/>
            <a:ext cx="1767600" cy="33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  <a:spcAft>
                <a:spcPts val="601"/>
              </a:spcAft>
              <a:buNone/>
            </a:pPr>
            <a:r>
              <a:rPr b="0" lang="en-US" sz="1620" spc="-1" strike="noStrike">
                <a:solidFill>
                  <a:srgbClr val="000000"/>
                </a:solidFill>
                <a:latin typeface="Times New Roman"/>
              </a:rPr>
              <a:t>KNN</a:t>
            </a:r>
            <a:endParaRPr b="0" lang="en-US" sz="162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6" descr=""/>
          <p:cNvPicPr/>
          <p:nvPr/>
        </p:nvPicPr>
        <p:blipFill>
          <a:blip r:embed="rId1"/>
          <a:srcRect l="0" t="8537" r="0" b="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399" name="Rectangle 10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gradFill rotWithShape="0">
            <a:gsLst>
              <a:gs pos="0">
                <a:srgbClr val="e7e6e6">
                  <a:alpha val="68235"/>
                </a:srgbClr>
              </a:gs>
              <a:gs pos="100000">
                <a:srgbClr val="e7e6e6">
                  <a:alpha val="97254"/>
                </a:srgb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1" lang="en-US" sz="4400" spc="-1" strike="noStrike">
                <a:solidFill>
                  <a:srgbClr val="000000"/>
                </a:solidFill>
                <a:latin typeface="Calibri Light"/>
              </a:rPr>
              <a:t>Conclusion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5" name="Diagram5"/>
          <p:cNvGraphicFramePr/>
          <p:nvPr>
            <p:extLst>
              <p:ext uri="{D42A27DB-BD31-4B8C-83A1-F6EECF244321}">
                <p14:modId xmlns:p14="http://schemas.microsoft.com/office/powerpoint/2010/main" val="1808526704"/>
              </p:ext>
            </p:extLst>
          </p:nvPr>
        </p:nvGraphicFramePr>
        <p:xfrm>
          <a:off x="838080" y="1825560"/>
          <a:ext cx="10515240" cy="435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Rectangle 9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02" name="Picture 5" descr="Programming data on computer monitor"/>
          <p:cNvPicPr/>
          <p:nvPr/>
        </p:nvPicPr>
        <p:blipFill>
          <a:blip r:embed="rId1"/>
          <a:srcRect l="15627" t="0" r="-2" b="0"/>
          <a:stretch/>
        </p:blipFill>
        <p:spPr>
          <a:xfrm>
            <a:off x="0" y="0"/>
            <a:ext cx="8668080" cy="6857640"/>
          </a:xfrm>
          <a:prstGeom prst="rect">
            <a:avLst/>
          </a:prstGeom>
          <a:ln w="0">
            <a:noFill/>
          </a:ln>
        </p:spPr>
      </p:pic>
      <p:sp>
        <p:nvSpPr>
          <p:cNvPr id="403" name="Rectangle 11"/>
          <p:cNvSpPr/>
          <p:nvPr/>
        </p:nvSpPr>
        <p:spPr>
          <a:xfrm flipH="1">
            <a:off x="2434680" y="0"/>
            <a:ext cx="9756360" cy="6857640"/>
          </a:xfrm>
          <a:prstGeom prst="rect">
            <a:avLst/>
          </a:prstGeom>
          <a:gradFill rotWithShape="0">
            <a:gsLst>
              <a:gs pos="47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70360" y="1161360"/>
            <a:ext cx="3437640" cy="11242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4200" spc="-1" strike="noStrike">
                <a:solidFill>
                  <a:srgbClr val="000000"/>
                </a:solidFill>
                <a:latin typeface="Times New Roman"/>
              </a:rPr>
              <a:t>Appendix</a:t>
            </a:r>
            <a:endParaRPr b="0" lang="en-US" sz="4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5" name="Rectangle 13"/>
          <p:cNvSpPr/>
          <p:nvPr/>
        </p:nvSpPr>
        <p:spPr>
          <a:xfrm rot="5400000">
            <a:off x="8687520" y="605520"/>
            <a:ext cx="72720" cy="548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Rectangle 15"/>
          <p:cNvSpPr/>
          <p:nvPr/>
        </p:nvSpPr>
        <p:spPr>
          <a:xfrm>
            <a:off x="8453160" y="2443320"/>
            <a:ext cx="3218400" cy="8640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TextBox 3"/>
          <p:cNvSpPr/>
          <p:nvPr/>
        </p:nvSpPr>
        <p:spPr>
          <a:xfrm>
            <a:off x="7814880" y="2718000"/>
            <a:ext cx="3994200" cy="1335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just">
              <a:lnSpc>
                <a:spcPct val="90000"/>
              </a:lnSpc>
              <a:spcAft>
                <a:spcPts val="601"/>
              </a:spcAft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Times New Roman"/>
              </a:rPr>
              <a:t>Include any  relevant assets like Python  code snippets, SQL queries, charts, Notebook outputs,  or data sets that you may have created during  this project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3" descr=""/>
          <p:cNvPicPr/>
          <p:nvPr/>
        </p:nvPicPr>
        <p:blipFill>
          <a:blip r:embed="rId1"/>
          <a:srcRect l="0" t="0" r="0" b="15730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 w="0">
            <a:noFill/>
          </a:ln>
        </p:spPr>
      </p:pic>
      <p:sp>
        <p:nvSpPr>
          <p:cNvPr id="409" name="Rectangle: Rounded Corners 6"/>
          <p:cNvSpPr/>
          <p:nvPr/>
        </p:nvSpPr>
        <p:spPr>
          <a:xfrm>
            <a:off x="1901880" y="792360"/>
            <a:ext cx="8388360" cy="4147920"/>
          </a:xfrm>
          <a:prstGeom prst="roundRect">
            <a:avLst>
              <a:gd name="adj" fmla="val 16667"/>
            </a:avLst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410" name="PlaceHolder 1"/>
          <p:cNvSpPr>
            <a:spLocks noGrp="1"/>
          </p:cNvSpPr>
          <p:nvPr>
            <p:ph type="subTitle"/>
          </p:nvPr>
        </p:nvSpPr>
        <p:spPr>
          <a:xfrm>
            <a:off x="2455560" y="2491200"/>
            <a:ext cx="7248960" cy="8125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algn="ctr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ffffff"/>
                </a:solidFill>
                <a:latin typeface="Times New Roman"/>
              </a:rPr>
              <a:t>Thankyou so much</a:t>
            </a:r>
            <a:endParaRPr b="0" lang="en-US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Rectangle: Rounded Corners 2"/>
          <p:cNvSpPr/>
          <p:nvPr/>
        </p:nvSpPr>
        <p:spPr>
          <a:xfrm>
            <a:off x="0" y="0"/>
            <a:ext cx="12191760" cy="6857640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>
            <a:solidFill>
              <a:srgbClr val="4472c4">
                <a:lumMod val="75000"/>
              </a:srgb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145" name="Content Placeholder 2"/>
          <p:cNvSpPr/>
          <p:nvPr/>
        </p:nvSpPr>
        <p:spPr>
          <a:xfrm>
            <a:off x="0" y="3415680"/>
            <a:ext cx="12191760" cy="695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en-US" sz="3800" spc="-1" strike="noStrike">
                <a:solidFill>
                  <a:srgbClr val="806000"/>
                </a:solidFill>
                <a:latin typeface="Times New Roman"/>
              </a:rPr>
              <a:t>Methodology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0" y="2291040"/>
            <a:ext cx="1219176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en-US" sz="4800" spc="-1" strike="noStrike">
                <a:solidFill>
                  <a:srgbClr val="000000"/>
                </a:solidFill>
                <a:latin typeface="Times New Roman"/>
              </a:rPr>
              <a:t>Section # 1</a:t>
            </a:r>
            <a:endParaRPr b="0" lang="en-US" sz="4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8" dur="indefinite" restart="never" nodeType="tmRoot">
          <p:childTnLst>
            <p:seq>
              <p:cTn id="19" dur="indefinite" nodeType="mainSeq"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1920" y="226440"/>
            <a:ext cx="658620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Methodology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373320" y="1004040"/>
            <a:ext cx="11818440" cy="573588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27000"/>
          </a:bodyPr>
          <a:p>
            <a:pPr>
              <a:lnSpc>
                <a:spcPct val="17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en-US" sz="12800" spc="-1" strike="noStrike">
                <a:solidFill>
                  <a:srgbClr val="c00000"/>
                </a:solidFill>
                <a:latin typeface="Times New Roman"/>
              </a:rPr>
              <a:t>Executive Summary</a:t>
            </a:r>
            <a:endParaRPr b="0" lang="en-US" sz="128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en-US" sz="8800" spc="-1" strike="noStrike">
                <a:solidFill>
                  <a:srgbClr val="c00000"/>
                </a:solidFill>
                <a:latin typeface="Times New Roman"/>
              </a:rPr>
              <a:t>Data collection methodology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6400" spc="-1" strike="noStrike">
                <a:solidFill>
                  <a:srgbClr val="c00000"/>
                </a:solidFill>
                <a:latin typeface="Times New Roman"/>
              </a:rPr>
              <a:t>SpaceX REST API, Web Scrapping from Wikipedia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en-US" sz="8800" spc="-1" strike="noStrike">
                <a:solidFill>
                  <a:srgbClr val="c00000"/>
                </a:solidFill>
                <a:latin typeface="Times New Roman"/>
              </a:rPr>
              <a:t>Perform data wrangling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6400" spc="-1" strike="noStrike">
                <a:solidFill>
                  <a:srgbClr val="c00000"/>
                </a:solidFill>
                <a:latin typeface="Times New Roman"/>
              </a:rPr>
              <a:t>Dropping unnecessary columns,  One Hot Encoding for classification model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en-US" sz="8800" spc="-1" strike="noStrike">
                <a:solidFill>
                  <a:srgbClr val="c00000"/>
                </a:solidFill>
                <a:latin typeface="Times New Roman"/>
              </a:rPr>
              <a:t>Perform Exploratory Data Analysis (EDA) using Visualization and SQL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en-US" sz="8800" spc="-1" strike="noStrike">
                <a:solidFill>
                  <a:srgbClr val="c00000"/>
                </a:solidFill>
                <a:latin typeface="Times New Roman"/>
              </a:rPr>
              <a:t>Perform Interactive Visual Analytics using Folium and Plotly Dash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  <a:p>
            <a:pPr marL="457200" indent="-45720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"/>
              <a:tabLst>
                <a:tab algn="l" pos="0"/>
              </a:tabLst>
            </a:pPr>
            <a:r>
              <a:rPr b="1" lang="en-US" sz="8800" spc="-1" strike="noStrike">
                <a:solidFill>
                  <a:srgbClr val="c00000"/>
                </a:solidFill>
                <a:latin typeface="Times New Roman"/>
              </a:rPr>
              <a:t>Perform Predictive Analysis using Classification Models</a:t>
            </a:r>
            <a:endParaRPr b="0" lang="en-US" sz="8800" spc="-1" strike="noStrike">
              <a:solidFill>
                <a:srgbClr val="000000"/>
              </a:solidFill>
              <a:latin typeface="Calibri"/>
            </a:endParaRPr>
          </a:p>
          <a:p>
            <a:pPr marL="914400" indent="-227160">
              <a:lnSpc>
                <a:spcPct val="170000"/>
              </a:lnSpc>
              <a:spcBef>
                <a:spcPts val="1001"/>
              </a:spcBef>
              <a:buClr>
                <a:srgbClr val="c00000"/>
              </a:buClr>
              <a:buFont typeface="Wingdings" charset="2"/>
              <a:buChar char=""/>
              <a:tabLst>
                <a:tab algn="l" pos="0"/>
              </a:tabLst>
            </a:pPr>
            <a:r>
              <a:rPr b="1" lang="en-US" sz="6400" spc="-1" strike="noStrike">
                <a:solidFill>
                  <a:srgbClr val="c00000"/>
                </a:solidFill>
                <a:latin typeface="Times New Roman"/>
              </a:rPr>
              <a:t>Models have been built, tune,  evaluate for the best classification models</a:t>
            </a:r>
            <a:endParaRPr b="0" lang="en-US" sz="6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10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0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5" dur="1000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0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0" dur="1000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1" dur="1000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6" dur="1000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67" dur="1000" fill="hold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1000" fill="hold"/>
                                        <p:tgtEl>
                                          <p:spTgt spid="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3" dur="1000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74" dur="1000" fill="hold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0" dur="1000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1" dur="1000" fill="hold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2" dur="1000" fill="hold"/>
                                        <p:tgtEl>
                                          <p:spTgt spid="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7" dur="1000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8" dur="1000" fill="hold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9" dur="1000" fill="hold"/>
                                        <p:tgtEl>
                                          <p:spTgt spid="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" name="Group 5"/>
          <p:cNvGrpSpPr/>
          <p:nvPr/>
        </p:nvGrpSpPr>
        <p:grpSpPr>
          <a:xfrm>
            <a:off x="957240" y="1082880"/>
            <a:ext cx="10607400" cy="5774760"/>
            <a:chOff x="957240" y="1082880"/>
            <a:chExt cx="10607400" cy="5774760"/>
          </a:xfrm>
        </p:grpSpPr>
        <p:sp>
          <p:nvSpPr>
            <p:cNvPr id="150" name="Rectangle: Rounded Corners 3"/>
            <p:cNvSpPr/>
            <p:nvPr/>
          </p:nvSpPr>
          <p:spPr>
            <a:xfrm>
              <a:off x="957240" y="1082880"/>
              <a:ext cx="10607400" cy="5774760"/>
            </a:xfrm>
            <a:prstGeom prst="roundRect">
              <a:avLst>
                <a:gd name="adj" fmla="val 31104"/>
              </a:avLst>
            </a:prstGeom>
            <a:noFill/>
            <a:ln w="38100">
              <a:solidFill>
                <a:srgbClr val="002060"/>
              </a:solidFill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/>
          </p:style>
        </p:sp>
        <p:sp>
          <p:nvSpPr>
            <p:cNvPr id="151" name="TextBox 62"/>
            <p:cNvSpPr/>
            <p:nvPr/>
          </p:nvSpPr>
          <p:spPr>
            <a:xfrm>
              <a:off x="1299240" y="2011680"/>
              <a:ext cx="10009800" cy="453744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marL="457200" indent="-444600" algn="just">
                <a:lnSpc>
                  <a:spcPct val="150000"/>
                </a:lnSpc>
                <a:spcBef>
                  <a:spcPts val="499"/>
                </a:spcBef>
                <a:spcAft>
                  <a:spcPts val="499"/>
                </a:spcAft>
                <a:buClr>
                  <a:srgbClr val="282828"/>
                </a:buClr>
                <a:buFont typeface="Wingdings" charset="2"/>
                <a:buChar char=""/>
              </a:pPr>
              <a:r>
                <a:rPr b="0" lang="en-US" sz="2800" spc="49" strike="noStrike">
                  <a:solidFill>
                    <a:srgbClr val="282828"/>
                  </a:solidFill>
                  <a:latin typeface="Times New Roman"/>
                </a:rPr>
                <a:t>Data sets were  collected  from two  sources</a:t>
              </a:r>
              <a:endParaRPr b="0" lang="en-US" sz="2800" spc="-1" strike="noStrike">
                <a:latin typeface="Arial"/>
              </a:endParaRPr>
            </a:p>
            <a:p>
              <a:pPr marL="12600" algn="just">
                <a:lnSpc>
                  <a:spcPts val="2038"/>
                </a:lnSpc>
                <a:buNone/>
              </a:pPr>
              <a:endParaRPr b="0" lang="en-US" sz="2200" spc="-1" strike="noStrike">
                <a:latin typeface="Arial"/>
              </a:endParaRPr>
            </a:p>
            <a:p>
              <a:pPr marL="914400" indent="-227160" algn="just">
                <a:lnSpc>
                  <a:spcPct val="150000"/>
                </a:lnSpc>
                <a:spcBef>
                  <a:spcPts val="499"/>
                </a:spcBef>
                <a:spcAft>
                  <a:spcPts val="499"/>
                </a:spcAft>
                <a:buClr>
                  <a:srgbClr val="282828"/>
                </a:buClr>
                <a:buFont typeface="Wingdings" charset="2"/>
                <a:buChar char=""/>
              </a:pPr>
              <a:r>
                <a:rPr b="0" lang="en-US" sz="2200" spc="18" strike="noStrike">
                  <a:solidFill>
                    <a:srgbClr val="282828"/>
                  </a:solidFill>
                  <a:latin typeface="Times New Roman"/>
                </a:rPr>
                <a:t>SpaceX API,  using HTML GET requests and parsing the JSON  responses</a:t>
              </a:r>
              <a:endParaRPr b="0" lang="en-US" sz="2200" spc="-1" strike="noStrike">
                <a:latin typeface="Arial"/>
              </a:endParaRPr>
            </a:p>
            <a:p>
              <a:pPr marL="914400" indent="-227160" algn="just">
                <a:lnSpc>
                  <a:spcPct val="150000"/>
                </a:lnSpc>
                <a:spcBef>
                  <a:spcPts val="499"/>
                </a:spcBef>
                <a:spcAft>
                  <a:spcPts val="499"/>
                </a:spcAft>
                <a:buClr>
                  <a:srgbClr val="282828"/>
                </a:buClr>
                <a:buFont typeface="Wingdings" charset="2"/>
                <a:buChar char=""/>
              </a:pPr>
              <a:r>
                <a:rPr b="0" lang="en-US" sz="2200" spc="38" strike="noStrike">
                  <a:solidFill>
                    <a:srgbClr val="282828"/>
                  </a:solidFill>
                  <a:latin typeface="Times New Roman"/>
                </a:rPr>
                <a:t>Web-scraping Wikipedia  data on </a:t>
              </a:r>
              <a:r>
                <a:rPr b="0" lang="en-US" sz="2200" spc="32" strike="noStrike">
                  <a:solidFill>
                    <a:srgbClr val="282828"/>
                  </a:solidFill>
                  <a:latin typeface="Times New Roman"/>
                </a:rPr>
                <a:t>Falcon9 launches, using HTM GET request and parsing webpage </a:t>
              </a:r>
              <a:r>
                <a:rPr b="0" lang="en-US" sz="2200" spc="49" strike="noStrike">
                  <a:solidFill>
                    <a:srgbClr val="282828"/>
                  </a:solidFill>
                  <a:latin typeface="Times New Roman"/>
                </a:rPr>
                <a:t>using Beautiful-Soup objects.</a:t>
              </a:r>
              <a:endParaRPr b="0" lang="en-US" sz="2200" spc="-1" strike="noStrike">
                <a:latin typeface="Arial"/>
              </a:endParaRPr>
            </a:p>
            <a:p>
              <a:pPr algn="just">
                <a:lnSpc>
                  <a:spcPts val="1735"/>
                </a:lnSpc>
                <a:buNone/>
              </a:pPr>
              <a:endParaRPr b="0" lang="en-US" sz="2200" spc="-1" strike="noStrike">
                <a:latin typeface="Arial"/>
              </a:endParaRPr>
            </a:p>
            <a:p>
              <a:pPr marL="457200" indent="-444600" algn="just">
                <a:lnSpc>
                  <a:spcPct val="150000"/>
                </a:lnSpc>
                <a:spcBef>
                  <a:spcPts val="499"/>
                </a:spcBef>
                <a:spcAft>
                  <a:spcPts val="499"/>
                </a:spcAft>
                <a:buClr>
                  <a:srgbClr val="282828"/>
                </a:buClr>
                <a:buFont typeface="Wingdings" charset="2"/>
                <a:buChar char=""/>
              </a:pPr>
              <a:r>
                <a:rPr b="0" lang="en-US" sz="2800" spc="49" strike="noStrike">
                  <a:solidFill>
                    <a:srgbClr val="282828"/>
                  </a:solidFill>
                  <a:latin typeface="Times New Roman"/>
                </a:rPr>
                <a:t>More description  are provided in the next slides</a:t>
              </a:r>
              <a:endParaRPr b="0" lang="en-US" sz="2800" spc="-1" strike="noStrike">
                <a:latin typeface="Arial"/>
              </a:endParaRPr>
            </a:p>
            <a:p>
              <a:pPr marL="12600">
                <a:lnSpc>
                  <a:spcPts val="1735"/>
                </a:lnSpc>
                <a:buNone/>
              </a:pPr>
              <a:endParaRPr b="0" lang="en-US" sz="2800" spc="-1" strike="noStrike">
                <a:latin typeface="Arial"/>
              </a:endParaRPr>
            </a:p>
            <a:p>
              <a:pPr marL="12600">
                <a:lnSpc>
                  <a:spcPts val="2038"/>
                </a:lnSpc>
                <a:buNone/>
              </a:pPr>
              <a:endParaRPr b="0" lang="en-US" sz="1600" spc="-1" strike="noStrike">
                <a:latin typeface="Arial"/>
              </a:endParaRPr>
            </a:p>
            <a:p>
              <a:pPr marL="12600">
                <a:lnSpc>
                  <a:spcPts val="2038"/>
                </a:lnSpc>
                <a:buNone/>
              </a:pPr>
              <a:endParaRPr b="0" lang="en-US" sz="1600" spc="-1" strike="noStrike">
                <a:latin typeface="Arial"/>
              </a:endParaRPr>
            </a:p>
          </p:txBody>
        </p:sp>
      </p:grpSp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0" y="33840"/>
            <a:ext cx="12191760" cy="7059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  <a:buNone/>
            </a:pPr>
            <a:r>
              <a:rPr b="0" lang="en-US" sz="4400" spc="-1" strike="noStrike">
                <a:solidFill>
                  <a:srgbClr val="000000"/>
                </a:solidFill>
                <a:latin typeface="Times New Roman"/>
              </a:rPr>
              <a:t>Data Collection</a:t>
            </a:r>
            <a:endParaRPr b="0" lang="en-US" sz="4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90" dur="indefinite" restart="never" nodeType="tmRoot">
          <p:childTnLst>
            <p:seq>
              <p:cTn id="91" dur="indefinite" nodeType="mainSeq">
                <p:childTnLst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Times New Roman"/>
              </a:rPr>
              <a:t>Data Collection-SpaceX API</a:t>
            </a:r>
            <a:endParaRPr b="0" lang="en-US" sz="5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7274954"/>
              </p:ext>
            </p:extLst>
          </p:nvPr>
        </p:nvGraphicFramePr>
        <p:xfrm>
          <a:off x="942840" y="1467720"/>
          <a:ext cx="10515240" cy="424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54" name="Rectangle 2"/>
          <p:cNvSpPr/>
          <p:nvPr/>
        </p:nvSpPr>
        <p:spPr>
          <a:xfrm>
            <a:off x="756000" y="1556280"/>
            <a:ext cx="10950480" cy="434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96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In  addition  to SpaceX API,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395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131" strike="noStrike">
                <a:solidFill>
                  <a:srgbClr val="282828"/>
                </a:solidFill>
                <a:latin typeface="Times New Roman"/>
              </a:rPr>
              <a:t>h</a:t>
            </a:r>
            <a:r>
              <a:rPr b="0" lang="en-US" sz="1800" spc="-120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106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1800" spc="-52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7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b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1800" spc="233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sc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1800" spc="23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m a</a:t>
            </a:r>
            <a:r>
              <a:rPr b="0" lang="en-US" sz="1800" spc="120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W</a:t>
            </a:r>
            <a:r>
              <a:rPr b="0" lang="en-US" sz="1800" spc="-49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1800" spc="66" strike="noStrike">
                <a:solidFill>
                  <a:srgbClr val="282828"/>
                </a:solidFill>
                <a:latin typeface="Times New Roman"/>
              </a:rPr>
              <a:t>k</a:t>
            </a:r>
            <a:r>
              <a:rPr b="0" lang="en-US" sz="1800" spc="-211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6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g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330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1800" spc="23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177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1800" spc="66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120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1800" spc="-49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1800" spc="63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1800" spc="-162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80" strike="noStrike">
                <a:solidFill>
                  <a:srgbClr val="282828"/>
                </a:solidFill>
                <a:latin typeface="Times New Roman"/>
              </a:rPr>
              <a:t>9 </a:t>
            </a:r>
            <a:r>
              <a:rPr b="0" lang="en-US" sz="1800" spc="-58" strike="noStrike">
                <a:solidFill>
                  <a:srgbClr val="282828"/>
                </a:solidFill>
                <a:latin typeface="Times New Roman"/>
              </a:rPr>
              <a:t>launches and translated into</a:t>
            </a:r>
            <a:r>
              <a:rPr b="0" lang="en-US" sz="1800" spc="-18" strike="noStrike">
                <a:solidFill>
                  <a:srgbClr val="282828"/>
                </a:solidFill>
                <a:latin typeface="Times New Roman"/>
              </a:rPr>
              <a:t> Panda's data frame using </a:t>
            </a:r>
            <a:r>
              <a:rPr b="0" lang="en-US" sz="1800" spc="-35" strike="noStrike">
                <a:solidFill>
                  <a:srgbClr val="282828"/>
                </a:solidFill>
                <a:latin typeface="Times New Roman"/>
              </a:rPr>
              <a:t>Beautiful Soup library.</a:t>
            </a:r>
            <a:endParaRPr b="0" lang="en-US" sz="1800" spc="-1" strike="noStrike">
              <a:latin typeface="Arial"/>
            </a:endParaRPr>
          </a:p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StarSymbol"/>
              <a:buAutoNum type="arabicPeriod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Getting Respond From API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StarSymbol"/>
              <a:buAutoNum type="arabicPeriod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Convert Response to JSON File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StarSymbol"/>
              <a:buAutoNum type="arabicPeriod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Data Transforming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21960">
              <a:lnSpc>
                <a:spcPts val="2038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155" name="Picture 5" descr="Graphical user interface, text, application&#10;&#10;Description automatically generated"/>
          <p:cNvPicPr/>
          <p:nvPr/>
        </p:nvPicPr>
        <p:blipFill>
          <a:blip r:embed="rId5"/>
          <a:stretch/>
        </p:blipFill>
        <p:spPr>
          <a:xfrm>
            <a:off x="1182600" y="2670840"/>
            <a:ext cx="3162960" cy="629280"/>
          </a:xfrm>
          <a:prstGeom prst="rect">
            <a:avLst/>
          </a:prstGeom>
          <a:ln w="0">
            <a:noFill/>
          </a:ln>
        </p:spPr>
      </p:pic>
      <p:pic>
        <p:nvPicPr>
          <p:cNvPr id="156" name="Picture 9" descr=""/>
          <p:cNvPicPr/>
          <p:nvPr/>
        </p:nvPicPr>
        <p:blipFill>
          <a:blip r:embed="rId6"/>
          <a:stretch/>
        </p:blipFill>
        <p:spPr>
          <a:xfrm>
            <a:off x="1207800" y="3610800"/>
            <a:ext cx="3250800" cy="706320"/>
          </a:xfrm>
          <a:prstGeom prst="rect">
            <a:avLst/>
          </a:prstGeom>
          <a:ln w="0">
            <a:noFill/>
          </a:ln>
        </p:spPr>
      </p:pic>
      <p:pic>
        <p:nvPicPr>
          <p:cNvPr id="157" name="Picture 11" descr="Text&#10;&#10;Description automatically generated"/>
          <p:cNvPicPr/>
          <p:nvPr/>
        </p:nvPicPr>
        <p:blipFill>
          <a:blip r:embed="rId7"/>
          <a:stretch/>
        </p:blipFill>
        <p:spPr>
          <a:xfrm>
            <a:off x="1199880" y="4667400"/>
            <a:ext cx="3216240" cy="1077840"/>
          </a:xfrm>
          <a:prstGeom prst="rect">
            <a:avLst/>
          </a:prstGeom>
          <a:ln w="0">
            <a:noFill/>
          </a:ln>
        </p:spPr>
      </p:pic>
      <p:pic>
        <p:nvPicPr>
          <p:cNvPr id="158" name="Picture 13" descr="Text&#10;&#10;Description automatically generated with low confidence"/>
          <p:cNvPicPr/>
          <p:nvPr/>
        </p:nvPicPr>
        <p:blipFill>
          <a:blip r:embed="rId8"/>
          <a:stretch/>
        </p:blipFill>
        <p:spPr>
          <a:xfrm>
            <a:off x="5013360" y="2637000"/>
            <a:ext cx="3390480" cy="2094840"/>
          </a:xfrm>
          <a:prstGeom prst="rect">
            <a:avLst/>
          </a:prstGeom>
          <a:ln w="0">
            <a:noFill/>
          </a:ln>
        </p:spPr>
      </p:pic>
      <p:sp>
        <p:nvSpPr>
          <p:cNvPr id="159" name="TextBox 15"/>
          <p:cNvSpPr/>
          <p:nvPr/>
        </p:nvSpPr>
        <p:spPr>
          <a:xfrm>
            <a:off x="4581360" y="2240280"/>
            <a:ext cx="444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4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Dictionary and Dataframe Creation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0" name="TextBox 16"/>
          <p:cNvSpPr/>
          <p:nvPr/>
        </p:nvSpPr>
        <p:spPr>
          <a:xfrm>
            <a:off x="4568760" y="4782600"/>
            <a:ext cx="407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5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Dataframe Creation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1" name="Picture 18" descr=""/>
          <p:cNvPicPr/>
          <p:nvPr/>
        </p:nvPicPr>
        <p:blipFill>
          <a:blip r:embed="rId9"/>
          <a:stretch/>
        </p:blipFill>
        <p:spPr>
          <a:xfrm>
            <a:off x="4920120" y="5236200"/>
            <a:ext cx="3516480" cy="415080"/>
          </a:xfrm>
          <a:prstGeom prst="rect">
            <a:avLst/>
          </a:prstGeom>
          <a:ln w="0">
            <a:noFill/>
          </a:ln>
        </p:spPr>
      </p:pic>
      <p:sp>
        <p:nvSpPr>
          <p:cNvPr id="162" name="TextBox 19"/>
          <p:cNvSpPr/>
          <p:nvPr/>
        </p:nvSpPr>
        <p:spPr>
          <a:xfrm>
            <a:off x="8741880" y="2210400"/>
            <a:ext cx="254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6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Dataframe Filtration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3" name="Picture 23" descr=""/>
          <p:cNvPicPr/>
          <p:nvPr/>
        </p:nvPicPr>
        <p:blipFill>
          <a:blip r:embed="rId10"/>
          <a:stretch/>
        </p:blipFill>
        <p:spPr>
          <a:xfrm>
            <a:off x="9117720" y="2624760"/>
            <a:ext cx="3024000" cy="348840"/>
          </a:xfrm>
          <a:prstGeom prst="rect">
            <a:avLst/>
          </a:prstGeom>
          <a:ln w="0">
            <a:noFill/>
          </a:ln>
        </p:spPr>
      </p:pic>
      <p:sp>
        <p:nvSpPr>
          <p:cNvPr id="164" name="TextBox 24"/>
          <p:cNvSpPr/>
          <p:nvPr/>
        </p:nvSpPr>
        <p:spPr>
          <a:xfrm>
            <a:off x="8743320" y="3126600"/>
            <a:ext cx="320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7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Dealing with Missing Values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5" name="Picture 26" descr="Graphical user interface, text, application&#10;&#10;Description automatically generated"/>
          <p:cNvPicPr/>
          <p:nvPr/>
        </p:nvPicPr>
        <p:blipFill>
          <a:blip r:embed="rId11"/>
          <a:stretch/>
        </p:blipFill>
        <p:spPr>
          <a:xfrm>
            <a:off x="9225000" y="3554640"/>
            <a:ext cx="2836080" cy="456840"/>
          </a:xfrm>
          <a:prstGeom prst="rect">
            <a:avLst/>
          </a:prstGeom>
          <a:ln w="0">
            <a:noFill/>
          </a:ln>
        </p:spPr>
      </p:pic>
      <p:sp>
        <p:nvSpPr>
          <p:cNvPr id="166" name="TextBox 27"/>
          <p:cNvSpPr/>
          <p:nvPr/>
        </p:nvSpPr>
        <p:spPr>
          <a:xfrm>
            <a:off x="8754480" y="4188600"/>
            <a:ext cx="320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8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Export data to CSV File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67" name="Picture 29" descr=""/>
          <p:cNvPicPr/>
          <p:nvPr/>
        </p:nvPicPr>
        <p:blipFill>
          <a:blip r:embed="rId12"/>
          <a:stretch/>
        </p:blipFill>
        <p:spPr>
          <a:xfrm>
            <a:off x="9222840" y="4628160"/>
            <a:ext cx="2430000" cy="182520"/>
          </a:xfrm>
          <a:prstGeom prst="rect">
            <a:avLst/>
          </a:prstGeom>
          <a:ln w="0">
            <a:noFill/>
          </a:ln>
        </p:spPr>
      </p:pic>
      <p:sp>
        <p:nvSpPr>
          <p:cNvPr id="168" name="TextBox 6"/>
          <p:cNvSpPr/>
          <p:nvPr/>
        </p:nvSpPr>
        <p:spPr>
          <a:xfrm>
            <a:off x="932040" y="5965200"/>
            <a:ext cx="6096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96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For the completed notebook </a:t>
            </a:r>
            <a:r>
              <a:rPr b="0" lang="en-US" sz="1800" spc="-21" strike="noStrike" u="sng">
                <a:solidFill>
                  <a:srgbClr val="0563c1"/>
                </a:solidFill>
                <a:uFillTx/>
                <a:latin typeface="Times New Roman"/>
                <a:hlinkClick r:id="rId13"/>
              </a:rPr>
              <a:t>Click here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0" lang="en-US" sz="5000" spc="-1" strike="noStrike">
                <a:solidFill>
                  <a:srgbClr val="000000"/>
                </a:solidFill>
                <a:latin typeface="Times New Roman"/>
              </a:rPr>
              <a:t>Data Collection-Scraping</a:t>
            </a:r>
            <a:endParaRPr b="0" lang="en-US" sz="50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3009994280"/>
              </p:ext>
            </p:extLst>
          </p:nvPr>
        </p:nvGraphicFramePr>
        <p:xfrm>
          <a:off x="942840" y="1467720"/>
          <a:ext cx="10515240" cy="4241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70" name="Rectangle 2"/>
          <p:cNvSpPr/>
          <p:nvPr/>
        </p:nvSpPr>
        <p:spPr>
          <a:xfrm>
            <a:off x="756000" y="1556280"/>
            <a:ext cx="10950480" cy="481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96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In  addition  to SpaceX API,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t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395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131" strike="noStrike">
                <a:solidFill>
                  <a:srgbClr val="282828"/>
                </a:solidFill>
                <a:latin typeface="Times New Roman"/>
              </a:rPr>
              <a:t>h</a:t>
            </a:r>
            <a:r>
              <a:rPr b="0" lang="en-US" sz="1800" spc="-120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106" strike="noStrike">
                <a:solidFill>
                  <a:srgbClr val="282828"/>
                </a:solidFill>
                <a:latin typeface="Times New Roman"/>
              </a:rPr>
              <a:t>s</a:t>
            </a:r>
            <a:r>
              <a:rPr b="0" lang="en-US" sz="1800" spc="-52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7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b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1800" spc="233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sc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d</a:t>
            </a:r>
            <a:r>
              <a:rPr b="0" lang="en-US" sz="1800" spc="23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r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m a</a:t>
            </a:r>
            <a:r>
              <a:rPr b="0" lang="en-US" sz="1800" spc="120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W</a:t>
            </a:r>
            <a:r>
              <a:rPr b="0" lang="en-US" sz="1800" spc="-49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1800" spc="66" strike="noStrike">
                <a:solidFill>
                  <a:srgbClr val="282828"/>
                </a:solidFill>
                <a:latin typeface="Times New Roman"/>
              </a:rPr>
              <a:t>k</a:t>
            </a:r>
            <a:r>
              <a:rPr b="0" lang="en-US" sz="1800" spc="-211" strike="noStrike">
                <a:solidFill>
                  <a:srgbClr val="282828"/>
                </a:solidFill>
                <a:latin typeface="Times New Roman"/>
              </a:rPr>
              <a:t>i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6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p</a:t>
            </a:r>
            <a:r>
              <a:rPr b="0" lang="en-US" sz="1800" spc="-15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g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e</a:t>
            </a:r>
            <a:r>
              <a:rPr b="0" lang="en-US" sz="1800" spc="330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4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1800" spc="23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177" strike="noStrike">
                <a:solidFill>
                  <a:srgbClr val="282828"/>
                </a:solidFill>
                <a:latin typeface="Times New Roman"/>
              </a:rPr>
              <a:t>F</a:t>
            </a:r>
            <a:r>
              <a:rPr b="0" lang="en-US" sz="1800" spc="66" strike="noStrike">
                <a:solidFill>
                  <a:srgbClr val="282828"/>
                </a:solidFill>
                <a:latin typeface="Times New Roman"/>
              </a:rPr>
              <a:t>a</a:t>
            </a:r>
            <a:r>
              <a:rPr b="0" lang="en-US" sz="1800" spc="-120" strike="noStrike">
                <a:solidFill>
                  <a:srgbClr val="282828"/>
                </a:solidFill>
                <a:latin typeface="Times New Roman"/>
              </a:rPr>
              <a:t>l</a:t>
            </a:r>
            <a:r>
              <a:rPr b="0" lang="en-US" sz="1800" spc="-49" strike="noStrike">
                <a:solidFill>
                  <a:srgbClr val="282828"/>
                </a:solidFill>
                <a:latin typeface="Times New Roman"/>
              </a:rPr>
              <a:t>c</a:t>
            </a:r>
            <a:r>
              <a:rPr b="0" lang="en-US" sz="1800" spc="63" strike="noStrike">
                <a:solidFill>
                  <a:srgbClr val="282828"/>
                </a:solidFill>
                <a:latin typeface="Times New Roman"/>
              </a:rPr>
              <a:t>o</a:t>
            </a:r>
            <a:r>
              <a:rPr b="0" lang="en-US" sz="1800" spc="-162" strike="noStrike">
                <a:solidFill>
                  <a:srgbClr val="282828"/>
                </a:solidFill>
                <a:latin typeface="Times New Roman"/>
              </a:rPr>
              <a:t>n</a:t>
            </a:r>
            <a:r>
              <a:rPr b="0" lang="en-US" sz="1800" spc="-1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-9" strike="noStrike">
                <a:solidFill>
                  <a:srgbClr val="282828"/>
                </a:solidFill>
                <a:latin typeface="Times New Roman"/>
              </a:rPr>
              <a:t> </a:t>
            </a:r>
            <a:r>
              <a:rPr b="0" lang="en-US" sz="1800" spc="80" strike="noStrike">
                <a:solidFill>
                  <a:srgbClr val="282828"/>
                </a:solidFill>
                <a:latin typeface="Times New Roman"/>
              </a:rPr>
              <a:t>9 </a:t>
            </a:r>
            <a:r>
              <a:rPr b="0" lang="en-US" sz="1800" spc="-58" strike="noStrike">
                <a:solidFill>
                  <a:srgbClr val="282828"/>
                </a:solidFill>
                <a:latin typeface="Times New Roman"/>
              </a:rPr>
              <a:t>launches and translated into</a:t>
            </a:r>
            <a:r>
              <a:rPr b="0" lang="en-US" sz="1800" spc="-18" strike="noStrike">
                <a:solidFill>
                  <a:srgbClr val="282828"/>
                </a:solidFill>
                <a:latin typeface="Times New Roman"/>
              </a:rPr>
              <a:t> Panda's data frame using </a:t>
            </a:r>
            <a:r>
              <a:rPr b="0" lang="en-US" sz="1800" spc="-35" strike="noStrike">
                <a:solidFill>
                  <a:srgbClr val="282828"/>
                </a:solidFill>
                <a:latin typeface="Times New Roman"/>
              </a:rPr>
              <a:t>Beautiful Soup library.</a:t>
            </a:r>
            <a:endParaRPr b="0" lang="en-US" sz="1800" spc="-1" strike="noStrike">
              <a:latin typeface="Arial"/>
            </a:endParaRPr>
          </a:p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StarSymbol"/>
              <a:buAutoNum type="arabicPeriod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Getting Respond From HTML 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StarSymbol"/>
              <a:buAutoNum type="arabicPeriod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Beautiful-Soup Object Creating</a:t>
            </a: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StarSymbol"/>
              <a:buAutoNum type="arabicPeriod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Finding Tables</a:t>
            </a:r>
            <a:endParaRPr b="0" lang="en-US" sz="1800" spc="-1" strike="noStrike">
              <a:latin typeface="Arial"/>
            </a:endParaRPr>
          </a:p>
          <a:p>
            <a:pPr marL="2196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endParaRPr b="0" lang="en-US" sz="1800" spc="-1" strike="noStrike">
              <a:latin typeface="Arial"/>
            </a:endParaRPr>
          </a:p>
          <a:p>
            <a:pPr marL="21960">
              <a:lnSpc>
                <a:spcPts val="2038"/>
              </a:lnSpc>
              <a:buNone/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171" name="TextBox 15"/>
          <p:cNvSpPr/>
          <p:nvPr/>
        </p:nvSpPr>
        <p:spPr>
          <a:xfrm>
            <a:off x="749520" y="5186160"/>
            <a:ext cx="44492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4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Get Column Names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2" name="TextBox 16"/>
          <p:cNvSpPr/>
          <p:nvPr/>
        </p:nvSpPr>
        <p:spPr>
          <a:xfrm>
            <a:off x="4620600" y="2298600"/>
            <a:ext cx="40752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5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Dictionary Creation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3" name="TextBox 19"/>
          <p:cNvSpPr/>
          <p:nvPr/>
        </p:nvSpPr>
        <p:spPr>
          <a:xfrm>
            <a:off x="8741880" y="2210400"/>
            <a:ext cx="25462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6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Adding Data to Keys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4" name="TextBox 24"/>
          <p:cNvSpPr/>
          <p:nvPr/>
        </p:nvSpPr>
        <p:spPr>
          <a:xfrm>
            <a:off x="4704120" y="4988160"/>
            <a:ext cx="320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7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Dataframe Creation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75" name="TextBox 27"/>
          <p:cNvSpPr/>
          <p:nvPr/>
        </p:nvSpPr>
        <p:spPr>
          <a:xfrm>
            <a:off x="8895600" y="5051160"/>
            <a:ext cx="32000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364680" indent="-34308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Clr>
                <a:srgbClr val="282828"/>
              </a:buClr>
              <a:buFont typeface="Calibri Light"/>
              <a:buAutoNum type="arabicPeriod" startAt="8"/>
            </a:pPr>
            <a:r>
              <a:rPr b="1" lang="en-US" sz="1800" spc="-35" strike="noStrike">
                <a:solidFill>
                  <a:srgbClr val="282828"/>
                </a:solidFill>
                <a:latin typeface="Times New Roman"/>
              </a:rPr>
              <a:t>Export data to CSV File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76" name="Picture 6" descr="Graphical user interface, text, application&#10;&#10;Description automatically generated"/>
          <p:cNvPicPr/>
          <p:nvPr/>
        </p:nvPicPr>
        <p:blipFill>
          <a:blip r:embed="rId5"/>
          <a:stretch/>
        </p:blipFill>
        <p:spPr>
          <a:xfrm>
            <a:off x="1223280" y="2653560"/>
            <a:ext cx="2938320" cy="66888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8" descr=""/>
          <p:cNvPicPr/>
          <p:nvPr/>
        </p:nvPicPr>
        <p:blipFill>
          <a:blip r:embed="rId6"/>
          <a:stretch/>
        </p:blipFill>
        <p:spPr>
          <a:xfrm>
            <a:off x="1158480" y="3682800"/>
            <a:ext cx="3050280" cy="34200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12" descr=""/>
          <p:cNvPicPr/>
          <p:nvPr/>
        </p:nvPicPr>
        <p:blipFill>
          <a:blip r:embed="rId7"/>
          <a:stretch/>
        </p:blipFill>
        <p:spPr>
          <a:xfrm>
            <a:off x="1118520" y="4754520"/>
            <a:ext cx="3156120" cy="34632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17" descr="Graphical user interface, text, application&#10;&#10;Description automatically generated"/>
          <p:cNvPicPr/>
          <p:nvPr/>
        </p:nvPicPr>
        <p:blipFill>
          <a:blip r:embed="rId8"/>
          <a:stretch/>
        </p:blipFill>
        <p:spPr>
          <a:xfrm>
            <a:off x="1074600" y="5643000"/>
            <a:ext cx="3218400" cy="103572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21" descr="Text&#10;&#10;Description automatically generated"/>
          <p:cNvPicPr/>
          <p:nvPr/>
        </p:nvPicPr>
        <p:blipFill>
          <a:blip r:embed="rId9"/>
          <a:stretch/>
        </p:blipFill>
        <p:spPr>
          <a:xfrm>
            <a:off x="5048640" y="2688120"/>
            <a:ext cx="3288960" cy="2131920"/>
          </a:xfrm>
          <a:prstGeom prst="rect">
            <a:avLst/>
          </a:prstGeom>
          <a:ln w="0">
            <a:noFill/>
          </a:ln>
        </p:spPr>
      </p:pic>
      <p:pic>
        <p:nvPicPr>
          <p:cNvPr id="181" name="Picture 25" descr="Graphical user interface, text&#10;&#10;Description automatically generated"/>
          <p:cNvPicPr/>
          <p:nvPr/>
        </p:nvPicPr>
        <p:blipFill>
          <a:blip r:embed="rId10"/>
          <a:stretch/>
        </p:blipFill>
        <p:spPr>
          <a:xfrm>
            <a:off x="9150480" y="2686320"/>
            <a:ext cx="2512440" cy="204552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30" descr="Text&#10;&#10;Description automatically generated with medium confidence"/>
          <p:cNvPicPr/>
          <p:nvPr/>
        </p:nvPicPr>
        <p:blipFill>
          <a:blip r:embed="rId11"/>
          <a:stretch/>
        </p:blipFill>
        <p:spPr>
          <a:xfrm>
            <a:off x="5104080" y="5432400"/>
            <a:ext cx="2763360" cy="45684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32" descr=""/>
          <p:cNvPicPr/>
          <p:nvPr/>
        </p:nvPicPr>
        <p:blipFill>
          <a:blip r:embed="rId12"/>
          <a:stretch/>
        </p:blipFill>
        <p:spPr>
          <a:xfrm>
            <a:off x="9194760" y="5488200"/>
            <a:ext cx="2480040" cy="379800"/>
          </a:xfrm>
          <a:prstGeom prst="rect">
            <a:avLst/>
          </a:prstGeom>
          <a:ln w="0">
            <a:noFill/>
          </a:ln>
        </p:spPr>
      </p:pic>
      <p:sp>
        <p:nvSpPr>
          <p:cNvPr id="184" name="TextBox 5"/>
          <p:cNvSpPr/>
          <p:nvPr/>
        </p:nvSpPr>
        <p:spPr>
          <a:xfrm>
            <a:off x="4910040" y="6114960"/>
            <a:ext cx="6096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1960" algn="just">
              <a:lnSpc>
                <a:spcPct val="100000"/>
              </a:lnSpc>
              <a:spcBef>
                <a:spcPts val="799"/>
              </a:spcBef>
              <a:spcAft>
                <a:spcPts val="799"/>
              </a:spcAft>
              <a:buNone/>
            </a:pPr>
            <a:r>
              <a:rPr b="0" lang="en-US" sz="1800" spc="-21" strike="noStrike">
                <a:solidFill>
                  <a:srgbClr val="282828"/>
                </a:solidFill>
                <a:latin typeface="Times New Roman"/>
              </a:rPr>
              <a:t>For the completed notebook Click </a:t>
            </a:r>
            <a:r>
              <a:rPr b="0" lang="en-US" sz="1800" spc="-21" strike="noStrike" u="sng">
                <a:solidFill>
                  <a:srgbClr val="0563c1"/>
                </a:solidFill>
                <a:uFillTx/>
                <a:latin typeface="Times New Roman"/>
                <a:hlinkClick r:id="rId13"/>
              </a:rPr>
              <a:t>here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6337</TotalTime>
  <Application>LibreOffice/7.3.7.2$Linux_X86_64 LibreOffice_project/30$Build-2</Application>
  <AppVersion>15.0000</AppVersion>
  <Words>2016</Words>
  <Paragraphs>232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2020-06-19T13:55:31Z</dcterms:created>
  <dc:creator>IQRA JAVED</dc:creator>
  <dc:description/>
  <dc:language>en-US</dc:language>
  <cp:lastModifiedBy/>
  <cp:lastPrinted>2020-06-19T14:05:28Z</cp:lastPrinted>
  <dcterms:modified xsi:type="dcterms:W3CDTF">2023-07-27T14:24:20Z</dcterms:modified>
  <cp:revision>121</cp:revision>
  <dc:subject/>
  <dc:title>Prediction of Photovoltaic Power Generation and Transmission Line parameters using Intelligent Approaches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47</vt:i4>
  </property>
</Properties>
</file>